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274" r:id="rId3"/>
    <p:sldId id="302" r:id="rId4"/>
    <p:sldId id="275" r:id="rId5"/>
    <p:sldId id="259" r:id="rId6"/>
    <p:sldId id="258" r:id="rId7"/>
    <p:sldId id="300" r:id="rId8"/>
    <p:sldId id="264" r:id="rId9"/>
    <p:sldId id="271" r:id="rId10"/>
    <p:sldId id="276" r:id="rId11"/>
    <p:sldId id="296" r:id="rId12"/>
    <p:sldId id="297" r:id="rId13"/>
    <p:sldId id="298" r:id="rId14"/>
    <p:sldId id="299" r:id="rId15"/>
    <p:sldId id="266" r:id="rId16"/>
    <p:sldId id="257" r:id="rId17"/>
    <p:sldId id="295" r:id="rId18"/>
    <p:sldId id="263" r:id="rId19"/>
    <p:sldId id="303" r:id="rId20"/>
    <p:sldId id="304" r:id="rId21"/>
    <p:sldId id="305" r:id="rId22"/>
    <p:sldId id="306" r:id="rId23"/>
    <p:sldId id="307" r:id="rId24"/>
    <p:sldId id="308" r:id="rId25"/>
    <p:sldId id="309" r:id="rId26"/>
    <p:sldId id="260" r:id="rId27"/>
    <p:sldId id="270" r:id="rId28"/>
    <p:sldId id="278" r:id="rId29"/>
    <p:sldId id="301" r:id="rId30"/>
    <p:sldId id="280" r:id="rId31"/>
    <p:sldId id="281" r:id="rId32"/>
    <p:sldId id="265" r:id="rId33"/>
    <p:sldId id="279" r:id="rId34"/>
    <p:sldId id="277" r:id="rId35"/>
    <p:sldId id="272" r:id="rId36"/>
    <p:sldId id="282" r:id="rId37"/>
    <p:sldId id="285" r:id="rId38"/>
    <p:sldId id="283" r:id="rId39"/>
    <p:sldId id="284" r:id="rId40"/>
    <p:sldId id="267" r:id="rId41"/>
    <p:sldId id="288" r:id="rId42"/>
    <p:sldId id="287" r:id="rId43"/>
    <p:sldId id="286" r:id="rId44"/>
    <p:sldId id="292" r:id="rId45"/>
    <p:sldId id="289" r:id="rId46"/>
    <p:sldId id="290" r:id="rId47"/>
    <p:sldId id="291" r:id="rId48"/>
    <p:sldId id="294" r:id="rId49"/>
    <p:sldId id="311" r:id="rId50"/>
    <p:sldId id="310" r:id="rId51"/>
    <p:sldId id="312" r:id="rId52"/>
    <p:sldId id="314" r:id="rId53"/>
    <p:sldId id="321" r:id="rId54"/>
    <p:sldId id="324" r:id="rId55"/>
    <p:sldId id="323" r:id="rId56"/>
    <p:sldId id="326" r:id="rId57"/>
    <p:sldId id="315" r:id="rId58"/>
    <p:sldId id="327" r:id="rId59"/>
    <p:sldId id="319" r:id="rId60"/>
    <p:sldId id="316" r:id="rId61"/>
    <p:sldId id="317" r:id="rId62"/>
    <p:sldId id="322" r:id="rId63"/>
    <p:sldId id="329" r:id="rId64"/>
    <p:sldId id="325" r:id="rId65"/>
    <p:sldId id="328" r:id="rId66"/>
    <p:sldId id="330" r:id="rId67"/>
    <p:sldId id="320" r:id="rId68"/>
    <p:sldId id="313"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E7FF"/>
    <a:srgbClr val="145561"/>
    <a:srgbClr val="A0F9FF"/>
    <a:srgbClr val="29C8E8"/>
    <a:srgbClr val="59DDF3"/>
    <a:srgbClr val="23A3BC"/>
    <a:srgbClr val="4EBCCF"/>
    <a:srgbClr val="46A7B8"/>
    <a:srgbClr val="186674"/>
    <a:srgbClr val="D961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9" autoAdjust="0"/>
    <p:restoredTop sz="94660"/>
  </p:normalViewPr>
  <p:slideViewPr>
    <p:cSldViewPr snapToGrid="0" snapToObjects="1">
      <p:cViewPr>
        <p:scale>
          <a:sx n="114" d="100"/>
          <a:sy n="114" d="100"/>
        </p:scale>
        <p:origin x="-1088"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1213E0-4B7C-D84E-B38B-625344E42A44}" type="doc">
      <dgm:prSet loTypeId="urn:microsoft.com/office/officeart/2005/8/layout/vList2" loCatId="" qsTypeId="urn:microsoft.com/office/officeart/2005/8/quickstyle/simple4" qsCatId="simple" csTypeId="urn:microsoft.com/office/officeart/2005/8/colors/colorful2" csCatId="colorful" phldr="1"/>
      <dgm:spPr/>
      <dgm:t>
        <a:bodyPr/>
        <a:lstStyle/>
        <a:p>
          <a:endParaRPr lang="en-US"/>
        </a:p>
      </dgm:t>
    </dgm:pt>
    <dgm:pt modelId="{A6E7C3D1-9F6A-7449-91DC-E1E5D6033876}">
      <dgm:prSet/>
      <dgm:spPr>
        <a:solidFill>
          <a:schemeClr val="bg1"/>
        </a:solidFill>
      </dgm:spPr>
      <dgm:t>
        <a:bodyPr/>
        <a:lstStyle/>
        <a:p>
          <a:pPr rtl="0"/>
          <a:r>
            <a:rPr lang="en-GB" dirty="0" smtClean="0">
              <a:solidFill>
                <a:srgbClr val="E46C0A"/>
              </a:solidFill>
            </a:rPr>
            <a:t>1. SIMPLE REGRESSON</a:t>
          </a:r>
          <a:endParaRPr lang="en-GB" dirty="0">
            <a:solidFill>
              <a:srgbClr val="E46C0A"/>
            </a:solidFill>
          </a:endParaRPr>
        </a:p>
      </dgm:t>
    </dgm:pt>
    <dgm:pt modelId="{35BEB233-57AA-B144-BC2E-F556B521CC19}" type="parTrans" cxnId="{7FA9CAD3-5C2A-114F-A01D-90E9CD87EEE3}">
      <dgm:prSet/>
      <dgm:spPr/>
      <dgm:t>
        <a:bodyPr/>
        <a:lstStyle/>
        <a:p>
          <a:endParaRPr lang="en-US"/>
        </a:p>
      </dgm:t>
    </dgm:pt>
    <dgm:pt modelId="{54B2DC83-5BF1-4E46-AF85-E68CB1E2DBAE}" type="sibTrans" cxnId="{7FA9CAD3-5C2A-114F-A01D-90E9CD87EEE3}">
      <dgm:prSet/>
      <dgm:spPr/>
      <dgm:t>
        <a:bodyPr/>
        <a:lstStyle/>
        <a:p>
          <a:endParaRPr lang="en-US"/>
        </a:p>
      </dgm:t>
    </dgm:pt>
    <dgm:pt modelId="{18C517C1-1E34-1044-A20B-68168E08882C}">
      <dgm:prSet/>
      <dgm:spPr/>
      <dgm:t>
        <a:bodyPr/>
        <a:lstStyle/>
        <a:p>
          <a:pPr rtl="0"/>
          <a:r>
            <a:rPr lang="en-GB" dirty="0" smtClean="0">
              <a:solidFill>
                <a:srgbClr val="186674"/>
              </a:solidFill>
            </a:rPr>
            <a:t>LINEAR </a:t>
          </a:r>
          <a:endParaRPr lang="en-GB" dirty="0">
            <a:solidFill>
              <a:srgbClr val="186674"/>
            </a:solidFill>
          </a:endParaRPr>
        </a:p>
      </dgm:t>
    </dgm:pt>
    <dgm:pt modelId="{5EFB46CA-01F4-3C43-AEB8-0175998353A2}" type="parTrans" cxnId="{44EFDF20-1DA4-7740-A7F2-84A513463196}">
      <dgm:prSet/>
      <dgm:spPr/>
      <dgm:t>
        <a:bodyPr/>
        <a:lstStyle/>
        <a:p>
          <a:endParaRPr lang="en-US"/>
        </a:p>
      </dgm:t>
    </dgm:pt>
    <dgm:pt modelId="{34823A29-1446-754B-B804-AE44D892FC7F}" type="sibTrans" cxnId="{44EFDF20-1DA4-7740-A7F2-84A513463196}">
      <dgm:prSet/>
      <dgm:spPr/>
      <dgm:t>
        <a:bodyPr/>
        <a:lstStyle/>
        <a:p>
          <a:endParaRPr lang="en-US"/>
        </a:p>
      </dgm:t>
    </dgm:pt>
    <dgm:pt modelId="{68A61440-5840-014D-9A09-C55D6331F9E6}">
      <dgm:prSet/>
      <dgm:spPr>
        <a:solidFill>
          <a:srgbClr val="FFFFFF"/>
        </a:solidFill>
      </dgm:spPr>
      <dgm:t>
        <a:bodyPr/>
        <a:lstStyle/>
        <a:p>
          <a:pPr rtl="0"/>
          <a:r>
            <a:rPr lang="en-GB" dirty="0" smtClean="0">
              <a:solidFill>
                <a:srgbClr val="E46C0A"/>
              </a:solidFill>
            </a:rPr>
            <a:t>2. MULTIPLE REGRESSION</a:t>
          </a:r>
          <a:endParaRPr lang="en-GB" dirty="0">
            <a:solidFill>
              <a:srgbClr val="E46C0A"/>
            </a:solidFill>
          </a:endParaRPr>
        </a:p>
      </dgm:t>
    </dgm:pt>
    <dgm:pt modelId="{DC221028-4085-7343-981F-FA24422E5F63}" type="parTrans" cxnId="{FBCC1802-FA3D-3746-BA1C-1C182D39FC80}">
      <dgm:prSet/>
      <dgm:spPr/>
      <dgm:t>
        <a:bodyPr/>
        <a:lstStyle/>
        <a:p>
          <a:endParaRPr lang="en-US"/>
        </a:p>
      </dgm:t>
    </dgm:pt>
    <dgm:pt modelId="{EE70D9ED-5CC0-B741-9B1D-82C45C2006B4}" type="sibTrans" cxnId="{FBCC1802-FA3D-3746-BA1C-1C182D39FC80}">
      <dgm:prSet/>
      <dgm:spPr/>
      <dgm:t>
        <a:bodyPr/>
        <a:lstStyle/>
        <a:p>
          <a:endParaRPr lang="en-US"/>
        </a:p>
      </dgm:t>
    </dgm:pt>
    <dgm:pt modelId="{655D4373-496C-5146-A2F3-62E520C92EE6}">
      <dgm:prSet/>
      <dgm:spPr/>
      <dgm:t>
        <a:bodyPr/>
        <a:lstStyle/>
        <a:p>
          <a:pPr rtl="0"/>
          <a:r>
            <a:rPr lang="en-GB" dirty="0" smtClean="0">
              <a:solidFill>
                <a:srgbClr val="186674"/>
              </a:solidFill>
            </a:rPr>
            <a:t>LINEAR </a:t>
          </a:r>
          <a:endParaRPr lang="en-GB" dirty="0">
            <a:solidFill>
              <a:srgbClr val="186674"/>
            </a:solidFill>
          </a:endParaRPr>
        </a:p>
      </dgm:t>
    </dgm:pt>
    <dgm:pt modelId="{30643D6C-95E5-9549-A946-0C5101989256}" type="parTrans" cxnId="{1A57115F-CEC4-7241-A88F-750EF58DFE24}">
      <dgm:prSet/>
      <dgm:spPr/>
      <dgm:t>
        <a:bodyPr/>
        <a:lstStyle/>
        <a:p>
          <a:endParaRPr lang="en-US"/>
        </a:p>
      </dgm:t>
    </dgm:pt>
    <dgm:pt modelId="{8B7D963A-61DF-CC42-B381-F9FFA5B8C43A}" type="sibTrans" cxnId="{1A57115F-CEC4-7241-A88F-750EF58DFE24}">
      <dgm:prSet/>
      <dgm:spPr/>
      <dgm:t>
        <a:bodyPr/>
        <a:lstStyle/>
        <a:p>
          <a:endParaRPr lang="en-US"/>
        </a:p>
      </dgm:t>
    </dgm:pt>
    <dgm:pt modelId="{A63549B0-0EB9-384D-82BA-279E3E9C5CB0}">
      <dgm:prSet/>
      <dgm:spPr/>
      <dgm:t>
        <a:bodyPr/>
        <a:lstStyle/>
        <a:p>
          <a:pPr rtl="0"/>
          <a:r>
            <a:rPr lang="en-GB" dirty="0" smtClean="0">
              <a:solidFill>
                <a:srgbClr val="186674"/>
              </a:solidFill>
            </a:rPr>
            <a:t>NON-LINEAR</a:t>
          </a:r>
          <a:endParaRPr lang="en-GB" dirty="0">
            <a:solidFill>
              <a:srgbClr val="186674"/>
            </a:solidFill>
          </a:endParaRPr>
        </a:p>
      </dgm:t>
    </dgm:pt>
    <dgm:pt modelId="{3B0CFB45-DFB4-9348-99AA-0B0732EBCB03}" type="parTrans" cxnId="{F5AE6209-785C-E14B-BE06-604A48FAA43F}">
      <dgm:prSet/>
      <dgm:spPr/>
      <dgm:t>
        <a:bodyPr/>
        <a:lstStyle/>
        <a:p>
          <a:endParaRPr lang="en-US"/>
        </a:p>
      </dgm:t>
    </dgm:pt>
    <dgm:pt modelId="{B5CAE460-5CAF-4148-886D-0277209CA605}" type="sibTrans" cxnId="{F5AE6209-785C-E14B-BE06-604A48FAA43F}">
      <dgm:prSet/>
      <dgm:spPr/>
      <dgm:t>
        <a:bodyPr/>
        <a:lstStyle/>
        <a:p>
          <a:endParaRPr lang="en-US"/>
        </a:p>
      </dgm:t>
    </dgm:pt>
    <dgm:pt modelId="{D31CE0BD-52E6-2C40-B19F-50FFB65E931D}">
      <dgm:prSet/>
      <dgm:spPr/>
      <dgm:t>
        <a:bodyPr/>
        <a:lstStyle/>
        <a:p>
          <a:pPr rtl="0"/>
          <a:r>
            <a:rPr lang="en-GB" dirty="0" smtClean="0">
              <a:solidFill>
                <a:srgbClr val="186674"/>
              </a:solidFill>
            </a:rPr>
            <a:t>NON-LINEAR</a:t>
          </a:r>
          <a:endParaRPr lang="en-GB" dirty="0">
            <a:solidFill>
              <a:srgbClr val="186674"/>
            </a:solidFill>
          </a:endParaRPr>
        </a:p>
      </dgm:t>
    </dgm:pt>
    <dgm:pt modelId="{098090AA-0845-2F44-A71A-D66FEFDCE2A0}" type="sibTrans" cxnId="{765C83A5-C531-6646-917F-1147242725C5}">
      <dgm:prSet/>
      <dgm:spPr/>
      <dgm:t>
        <a:bodyPr/>
        <a:lstStyle/>
        <a:p>
          <a:endParaRPr lang="en-US"/>
        </a:p>
      </dgm:t>
    </dgm:pt>
    <dgm:pt modelId="{D5FBDD40-E633-7846-9E9B-466416B86998}" type="parTrans" cxnId="{765C83A5-C531-6646-917F-1147242725C5}">
      <dgm:prSet/>
      <dgm:spPr/>
      <dgm:t>
        <a:bodyPr/>
        <a:lstStyle/>
        <a:p>
          <a:endParaRPr lang="en-US"/>
        </a:p>
      </dgm:t>
    </dgm:pt>
    <dgm:pt modelId="{68FD7A08-CE78-F541-B69A-75805844F576}" type="pres">
      <dgm:prSet presAssocID="{031213E0-4B7C-D84E-B38B-625344E42A44}" presName="linear" presStyleCnt="0">
        <dgm:presLayoutVars>
          <dgm:animLvl val="lvl"/>
          <dgm:resizeHandles val="exact"/>
        </dgm:presLayoutVars>
      </dgm:prSet>
      <dgm:spPr/>
      <dgm:t>
        <a:bodyPr/>
        <a:lstStyle/>
        <a:p>
          <a:endParaRPr lang="en-US"/>
        </a:p>
      </dgm:t>
    </dgm:pt>
    <dgm:pt modelId="{58CDBEAB-4213-6C49-BFCC-78235CFD0140}" type="pres">
      <dgm:prSet presAssocID="{A6E7C3D1-9F6A-7449-91DC-E1E5D6033876}" presName="parentText" presStyleLbl="node1" presStyleIdx="0" presStyleCnt="2">
        <dgm:presLayoutVars>
          <dgm:chMax val="0"/>
          <dgm:bulletEnabled val="1"/>
        </dgm:presLayoutVars>
      </dgm:prSet>
      <dgm:spPr/>
      <dgm:t>
        <a:bodyPr/>
        <a:lstStyle/>
        <a:p>
          <a:endParaRPr lang="en-US"/>
        </a:p>
      </dgm:t>
    </dgm:pt>
    <dgm:pt modelId="{4ABBF604-D8A1-BD4A-B3FC-D5C12D861B5F}" type="pres">
      <dgm:prSet presAssocID="{A6E7C3D1-9F6A-7449-91DC-E1E5D6033876}" presName="childText" presStyleLbl="revTx" presStyleIdx="0" presStyleCnt="2">
        <dgm:presLayoutVars>
          <dgm:bulletEnabled val="1"/>
        </dgm:presLayoutVars>
      </dgm:prSet>
      <dgm:spPr/>
      <dgm:t>
        <a:bodyPr/>
        <a:lstStyle/>
        <a:p>
          <a:endParaRPr lang="en-US"/>
        </a:p>
      </dgm:t>
    </dgm:pt>
    <dgm:pt modelId="{BFA56373-6381-1743-860F-84448250C49B}" type="pres">
      <dgm:prSet presAssocID="{68A61440-5840-014D-9A09-C55D6331F9E6}" presName="parentText" presStyleLbl="node1" presStyleIdx="1" presStyleCnt="2">
        <dgm:presLayoutVars>
          <dgm:chMax val="0"/>
          <dgm:bulletEnabled val="1"/>
        </dgm:presLayoutVars>
      </dgm:prSet>
      <dgm:spPr/>
      <dgm:t>
        <a:bodyPr/>
        <a:lstStyle/>
        <a:p>
          <a:endParaRPr lang="en-US"/>
        </a:p>
      </dgm:t>
    </dgm:pt>
    <dgm:pt modelId="{B3A8BD7B-23A0-A54B-B3D3-0B447C9902DC}" type="pres">
      <dgm:prSet presAssocID="{68A61440-5840-014D-9A09-C55D6331F9E6}" presName="childText" presStyleLbl="revTx" presStyleIdx="1" presStyleCnt="2">
        <dgm:presLayoutVars>
          <dgm:bulletEnabled val="1"/>
        </dgm:presLayoutVars>
      </dgm:prSet>
      <dgm:spPr/>
      <dgm:t>
        <a:bodyPr/>
        <a:lstStyle/>
        <a:p>
          <a:endParaRPr lang="en-US"/>
        </a:p>
      </dgm:t>
    </dgm:pt>
  </dgm:ptLst>
  <dgm:cxnLst>
    <dgm:cxn modelId="{6F1973FE-68F9-BC4F-8344-F7EBCB49B8E4}" type="presOf" srcId="{031213E0-4B7C-D84E-B38B-625344E42A44}" destId="{68FD7A08-CE78-F541-B69A-75805844F576}" srcOrd="0" destOrd="0" presId="urn:microsoft.com/office/officeart/2005/8/layout/vList2"/>
    <dgm:cxn modelId="{5869DFB7-DD12-4D45-BF21-B7DEEB87D499}" type="presOf" srcId="{A63549B0-0EB9-384D-82BA-279E3E9C5CB0}" destId="{B3A8BD7B-23A0-A54B-B3D3-0B447C9902DC}" srcOrd="0" destOrd="1" presId="urn:microsoft.com/office/officeart/2005/8/layout/vList2"/>
    <dgm:cxn modelId="{1A57115F-CEC4-7241-A88F-750EF58DFE24}" srcId="{68A61440-5840-014D-9A09-C55D6331F9E6}" destId="{655D4373-496C-5146-A2F3-62E520C92EE6}" srcOrd="0" destOrd="0" parTransId="{30643D6C-95E5-9549-A946-0C5101989256}" sibTransId="{8B7D963A-61DF-CC42-B381-F9FFA5B8C43A}"/>
    <dgm:cxn modelId="{F5AE6209-785C-E14B-BE06-604A48FAA43F}" srcId="{68A61440-5840-014D-9A09-C55D6331F9E6}" destId="{A63549B0-0EB9-384D-82BA-279E3E9C5CB0}" srcOrd="1" destOrd="0" parTransId="{3B0CFB45-DFB4-9348-99AA-0B0732EBCB03}" sibTransId="{B5CAE460-5CAF-4148-886D-0277209CA605}"/>
    <dgm:cxn modelId="{F3BD14D4-D296-DD46-B3E2-90C31BD2F52C}" type="presOf" srcId="{D31CE0BD-52E6-2C40-B19F-50FFB65E931D}" destId="{4ABBF604-D8A1-BD4A-B3FC-D5C12D861B5F}" srcOrd="0" destOrd="1" presId="urn:microsoft.com/office/officeart/2005/8/layout/vList2"/>
    <dgm:cxn modelId="{44EFDF20-1DA4-7740-A7F2-84A513463196}" srcId="{A6E7C3D1-9F6A-7449-91DC-E1E5D6033876}" destId="{18C517C1-1E34-1044-A20B-68168E08882C}" srcOrd="0" destOrd="0" parTransId="{5EFB46CA-01F4-3C43-AEB8-0175998353A2}" sibTransId="{34823A29-1446-754B-B804-AE44D892FC7F}"/>
    <dgm:cxn modelId="{3C0D8E49-2A4B-114F-966D-C090F319CF3D}" type="presOf" srcId="{68A61440-5840-014D-9A09-C55D6331F9E6}" destId="{BFA56373-6381-1743-860F-84448250C49B}" srcOrd="0" destOrd="0" presId="urn:microsoft.com/office/officeart/2005/8/layout/vList2"/>
    <dgm:cxn modelId="{D8BBB44A-7940-774D-8E5A-0F88F985A788}" type="presOf" srcId="{655D4373-496C-5146-A2F3-62E520C92EE6}" destId="{B3A8BD7B-23A0-A54B-B3D3-0B447C9902DC}" srcOrd="0" destOrd="0" presId="urn:microsoft.com/office/officeart/2005/8/layout/vList2"/>
    <dgm:cxn modelId="{7FA9CAD3-5C2A-114F-A01D-90E9CD87EEE3}" srcId="{031213E0-4B7C-D84E-B38B-625344E42A44}" destId="{A6E7C3D1-9F6A-7449-91DC-E1E5D6033876}" srcOrd="0" destOrd="0" parTransId="{35BEB233-57AA-B144-BC2E-F556B521CC19}" sibTransId="{54B2DC83-5BF1-4E46-AF85-E68CB1E2DBAE}"/>
    <dgm:cxn modelId="{765C83A5-C531-6646-917F-1147242725C5}" srcId="{A6E7C3D1-9F6A-7449-91DC-E1E5D6033876}" destId="{D31CE0BD-52E6-2C40-B19F-50FFB65E931D}" srcOrd="1" destOrd="0" parTransId="{D5FBDD40-E633-7846-9E9B-466416B86998}" sibTransId="{098090AA-0845-2F44-A71A-D66FEFDCE2A0}"/>
    <dgm:cxn modelId="{FBCC1802-FA3D-3746-BA1C-1C182D39FC80}" srcId="{031213E0-4B7C-D84E-B38B-625344E42A44}" destId="{68A61440-5840-014D-9A09-C55D6331F9E6}" srcOrd="1" destOrd="0" parTransId="{DC221028-4085-7343-981F-FA24422E5F63}" sibTransId="{EE70D9ED-5CC0-B741-9B1D-82C45C2006B4}"/>
    <dgm:cxn modelId="{21E84145-B81E-6D40-B724-41CB0E705190}" type="presOf" srcId="{A6E7C3D1-9F6A-7449-91DC-E1E5D6033876}" destId="{58CDBEAB-4213-6C49-BFCC-78235CFD0140}" srcOrd="0" destOrd="0" presId="urn:microsoft.com/office/officeart/2005/8/layout/vList2"/>
    <dgm:cxn modelId="{C05241CD-6EA2-DA49-9279-196923317275}" type="presOf" srcId="{18C517C1-1E34-1044-A20B-68168E08882C}" destId="{4ABBF604-D8A1-BD4A-B3FC-D5C12D861B5F}" srcOrd="0" destOrd="0" presId="urn:microsoft.com/office/officeart/2005/8/layout/vList2"/>
    <dgm:cxn modelId="{75A55BD1-7F6E-234B-A074-8DB049EF1FC5}" type="presParOf" srcId="{68FD7A08-CE78-F541-B69A-75805844F576}" destId="{58CDBEAB-4213-6C49-BFCC-78235CFD0140}" srcOrd="0" destOrd="0" presId="urn:microsoft.com/office/officeart/2005/8/layout/vList2"/>
    <dgm:cxn modelId="{9F01A877-0255-0D40-8F77-7A557383ADE6}" type="presParOf" srcId="{68FD7A08-CE78-F541-B69A-75805844F576}" destId="{4ABBF604-D8A1-BD4A-B3FC-D5C12D861B5F}" srcOrd="1" destOrd="0" presId="urn:microsoft.com/office/officeart/2005/8/layout/vList2"/>
    <dgm:cxn modelId="{C66B1D67-ED19-E748-A26F-E5E38AD0A2A6}" type="presParOf" srcId="{68FD7A08-CE78-F541-B69A-75805844F576}" destId="{BFA56373-6381-1743-860F-84448250C49B}" srcOrd="2" destOrd="0" presId="urn:microsoft.com/office/officeart/2005/8/layout/vList2"/>
    <dgm:cxn modelId="{78DA492B-27CB-2E4F-B0A4-4280682BD053}" type="presParOf" srcId="{68FD7A08-CE78-F541-B69A-75805844F576}" destId="{B3A8BD7B-23A0-A54B-B3D3-0B447C9902D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BEAB-4213-6C49-BFCC-78235CFD0140}">
      <dsp:nvSpPr>
        <dsp:cNvPr id="0" name=""/>
        <dsp:cNvSpPr/>
      </dsp:nvSpPr>
      <dsp:spPr>
        <a:xfrm>
          <a:off x="0" y="4788"/>
          <a:ext cx="4930340" cy="815490"/>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en-GB" sz="3400" kern="1200" dirty="0" smtClean="0">
              <a:solidFill>
                <a:srgbClr val="E46C0A"/>
              </a:solidFill>
            </a:rPr>
            <a:t>1. SIMPLE REGRESSON</a:t>
          </a:r>
          <a:endParaRPr lang="en-GB" sz="3400" kern="1200" dirty="0">
            <a:solidFill>
              <a:srgbClr val="E46C0A"/>
            </a:solidFill>
          </a:endParaRPr>
        </a:p>
      </dsp:txBody>
      <dsp:txXfrm>
        <a:off x="39809" y="44597"/>
        <a:ext cx="4850722" cy="735872"/>
      </dsp:txXfrm>
    </dsp:sp>
    <dsp:sp modelId="{4ABBF604-D8A1-BD4A-B3FC-D5C12D861B5F}">
      <dsp:nvSpPr>
        <dsp:cNvPr id="0" name=""/>
        <dsp:cNvSpPr/>
      </dsp:nvSpPr>
      <dsp:spPr>
        <a:xfrm>
          <a:off x="0" y="820278"/>
          <a:ext cx="4930340"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538" tIns="43180" rIns="241808" bIns="43180" numCol="1" spcCol="1270" anchor="t" anchorCtr="0">
          <a:noAutofit/>
        </a:bodyPr>
        <a:lstStyle/>
        <a:p>
          <a:pPr marL="228600" lvl="1" indent="-228600" algn="l" defTabSz="1200150" rtl="0">
            <a:lnSpc>
              <a:spcPct val="90000"/>
            </a:lnSpc>
            <a:spcBef>
              <a:spcPct val="0"/>
            </a:spcBef>
            <a:spcAft>
              <a:spcPct val="20000"/>
            </a:spcAft>
            <a:buChar char="••"/>
          </a:pPr>
          <a:r>
            <a:rPr lang="en-GB" sz="2700" kern="1200" dirty="0" smtClean="0">
              <a:solidFill>
                <a:srgbClr val="186674"/>
              </a:solidFill>
            </a:rPr>
            <a:t>LINEAR </a:t>
          </a:r>
          <a:endParaRPr lang="en-GB" sz="2700" kern="1200" dirty="0">
            <a:solidFill>
              <a:srgbClr val="186674"/>
            </a:solidFill>
          </a:endParaRPr>
        </a:p>
        <a:p>
          <a:pPr marL="228600" lvl="1" indent="-228600" algn="l" defTabSz="1200150" rtl="0">
            <a:lnSpc>
              <a:spcPct val="90000"/>
            </a:lnSpc>
            <a:spcBef>
              <a:spcPct val="0"/>
            </a:spcBef>
            <a:spcAft>
              <a:spcPct val="20000"/>
            </a:spcAft>
            <a:buChar char="••"/>
          </a:pPr>
          <a:r>
            <a:rPr lang="en-GB" sz="2700" kern="1200" dirty="0" smtClean="0">
              <a:solidFill>
                <a:srgbClr val="186674"/>
              </a:solidFill>
            </a:rPr>
            <a:t>NON-LINEAR</a:t>
          </a:r>
          <a:endParaRPr lang="en-GB" sz="2700" kern="1200" dirty="0">
            <a:solidFill>
              <a:srgbClr val="186674"/>
            </a:solidFill>
          </a:endParaRPr>
        </a:p>
      </dsp:txBody>
      <dsp:txXfrm>
        <a:off x="0" y="820278"/>
        <a:ext cx="4930340" cy="932535"/>
      </dsp:txXfrm>
    </dsp:sp>
    <dsp:sp modelId="{BFA56373-6381-1743-860F-84448250C49B}">
      <dsp:nvSpPr>
        <dsp:cNvPr id="0" name=""/>
        <dsp:cNvSpPr/>
      </dsp:nvSpPr>
      <dsp:spPr>
        <a:xfrm>
          <a:off x="0" y="1752813"/>
          <a:ext cx="4930340" cy="815490"/>
        </a:xfrm>
        <a:prstGeom prst="roundRect">
          <a:avLst/>
        </a:prstGeom>
        <a:solidFill>
          <a:srgbClr val="FFFFF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en-GB" sz="3400" kern="1200" dirty="0" smtClean="0">
              <a:solidFill>
                <a:srgbClr val="E46C0A"/>
              </a:solidFill>
            </a:rPr>
            <a:t>2. MULTIPLE REGRESSION</a:t>
          </a:r>
          <a:endParaRPr lang="en-GB" sz="3400" kern="1200" dirty="0">
            <a:solidFill>
              <a:srgbClr val="E46C0A"/>
            </a:solidFill>
          </a:endParaRPr>
        </a:p>
      </dsp:txBody>
      <dsp:txXfrm>
        <a:off x="39809" y="1792622"/>
        <a:ext cx="4850722" cy="735872"/>
      </dsp:txXfrm>
    </dsp:sp>
    <dsp:sp modelId="{B3A8BD7B-23A0-A54B-B3D3-0B447C9902DC}">
      <dsp:nvSpPr>
        <dsp:cNvPr id="0" name=""/>
        <dsp:cNvSpPr/>
      </dsp:nvSpPr>
      <dsp:spPr>
        <a:xfrm>
          <a:off x="0" y="2568303"/>
          <a:ext cx="4930340"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538" tIns="43180" rIns="241808" bIns="43180" numCol="1" spcCol="1270" anchor="t" anchorCtr="0">
          <a:noAutofit/>
        </a:bodyPr>
        <a:lstStyle/>
        <a:p>
          <a:pPr marL="228600" lvl="1" indent="-228600" algn="l" defTabSz="1200150" rtl="0">
            <a:lnSpc>
              <a:spcPct val="90000"/>
            </a:lnSpc>
            <a:spcBef>
              <a:spcPct val="0"/>
            </a:spcBef>
            <a:spcAft>
              <a:spcPct val="20000"/>
            </a:spcAft>
            <a:buChar char="••"/>
          </a:pPr>
          <a:r>
            <a:rPr lang="en-GB" sz="2700" kern="1200" dirty="0" smtClean="0">
              <a:solidFill>
                <a:srgbClr val="186674"/>
              </a:solidFill>
            </a:rPr>
            <a:t>LINEAR </a:t>
          </a:r>
          <a:endParaRPr lang="en-GB" sz="2700" kern="1200" dirty="0">
            <a:solidFill>
              <a:srgbClr val="186674"/>
            </a:solidFill>
          </a:endParaRPr>
        </a:p>
        <a:p>
          <a:pPr marL="228600" lvl="1" indent="-228600" algn="l" defTabSz="1200150" rtl="0">
            <a:lnSpc>
              <a:spcPct val="90000"/>
            </a:lnSpc>
            <a:spcBef>
              <a:spcPct val="0"/>
            </a:spcBef>
            <a:spcAft>
              <a:spcPct val="20000"/>
            </a:spcAft>
            <a:buChar char="••"/>
          </a:pPr>
          <a:r>
            <a:rPr lang="en-GB" sz="2700" kern="1200" dirty="0" smtClean="0">
              <a:solidFill>
                <a:srgbClr val="186674"/>
              </a:solidFill>
            </a:rPr>
            <a:t>NON-LINEAR</a:t>
          </a:r>
          <a:endParaRPr lang="en-GB" sz="2700" kern="1200" dirty="0">
            <a:solidFill>
              <a:srgbClr val="186674"/>
            </a:solidFill>
          </a:endParaRPr>
        </a:p>
      </dsp:txBody>
      <dsp:txXfrm>
        <a:off x="0" y="2568303"/>
        <a:ext cx="4930340" cy="9325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FC9C75-52EE-4643-8CCF-6C55625E5D6A}" type="datetimeFigureOut">
              <a:rPr lang="en-US" smtClean="0"/>
              <a:t>2/25/21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CB5698-7A93-AA4C-8E97-523B791DD62C}" type="slidenum">
              <a:rPr lang="en-US" smtClean="0"/>
              <a:t>‹#›</a:t>
            </a:fld>
            <a:endParaRPr lang="en-US"/>
          </a:p>
        </p:txBody>
      </p:sp>
    </p:spTree>
    <p:extLst>
      <p:ext uri="{BB962C8B-B14F-4D97-AF65-F5344CB8AC3E}">
        <p14:creationId xmlns:p14="http://schemas.microsoft.com/office/powerpoint/2010/main" val="36170461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Good evening</a:t>
            </a:r>
            <a:r>
              <a:rPr lang="en-US" baseline="0" dirty="0" smtClean="0"/>
              <a:t> everyone, Fellow toastmaster,</a:t>
            </a:r>
          </a:p>
          <a:p>
            <a:r>
              <a:rPr lang="en-US" baseline="0" dirty="0" smtClean="0"/>
              <a:t>I am someone who is passionate about learning and teaching. I went ahead with learning how to learn. </a:t>
            </a:r>
          </a:p>
          <a:p>
            <a:r>
              <a:rPr lang="en-US" baseline="0" dirty="0" smtClean="0"/>
              <a:t>Let us delve deeper into our brain and see how our brain works.  </a:t>
            </a:r>
          </a:p>
          <a:p>
            <a:endParaRPr lang="en-US" dirty="0"/>
          </a:p>
        </p:txBody>
      </p:sp>
      <p:sp>
        <p:nvSpPr>
          <p:cNvPr id="4" name="Slide Number Placeholder 3"/>
          <p:cNvSpPr>
            <a:spLocks noGrp="1"/>
          </p:cNvSpPr>
          <p:nvPr>
            <p:ph type="sldNum" sz="quarter" idx="10"/>
          </p:nvPr>
        </p:nvSpPr>
        <p:spPr/>
        <p:txBody>
          <a:bodyPr/>
          <a:lstStyle/>
          <a:p>
            <a:fld id="{F0011585-5D4C-514A-B819-2CBE18C459CF}" type="slidenum">
              <a:rPr lang="en-US" smtClean="0"/>
              <a:t>2</a:t>
            </a:fld>
            <a:endParaRPr lang="en-US"/>
          </a:p>
        </p:txBody>
      </p:sp>
    </p:spTree>
    <p:extLst>
      <p:ext uri="{BB962C8B-B14F-4D97-AF65-F5344CB8AC3E}">
        <p14:creationId xmlns:p14="http://schemas.microsoft.com/office/powerpoint/2010/main" val="4039223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b7efeab0a2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b7efeab0a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will use the </a:t>
            </a:r>
            <a:r>
              <a:rPr lang="en-US" dirty="0" err="1" smtClean="0"/>
              <a:t>scikit</a:t>
            </a:r>
            <a:r>
              <a:rPr lang="en-US" dirty="0" smtClean="0"/>
              <a:t>-learn library to create your models. When coding, this library is written as </a:t>
            </a:r>
            <a:r>
              <a:rPr lang="en-US" dirty="0" err="1" smtClean="0"/>
              <a:t>sklearn</a:t>
            </a:r>
            <a:r>
              <a:rPr lang="en-US" dirty="0" smtClean="0"/>
              <a:t>, as you will see in the sample code. </a:t>
            </a:r>
            <a:r>
              <a:rPr lang="en-US" dirty="0" err="1" smtClean="0"/>
              <a:t>Scikit</a:t>
            </a:r>
            <a:r>
              <a:rPr lang="en-US" dirty="0" smtClean="0"/>
              <a:t>-learn is easily the most popular library for modeling the types of data typically stored in </a:t>
            </a:r>
            <a:r>
              <a:rPr lang="en-US" dirty="0" err="1" smtClean="0"/>
              <a:t>DataFrames</a:t>
            </a:r>
            <a:r>
              <a:rPr lang="en-US" dirty="0" smtClean="0"/>
              <a:t>.</a:t>
            </a:r>
          </a:p>
          <a:p>
            <a:endParaRPr lang="en-US" dirty="0"/>
          </a:p>
        </p:txBody>
      </p:sp>
      <p:sp>
        <p:nvSpPr>
          <p:cNvPr id="4" name="Slide Number Placeholder 3"/>
          <p:cNvSpPr>
            <a:spLocks noGrp="1"/>
          </p:cNvSpPr>
          <p:nvPr>
            <p:ph type="sldNum" sz="quarter" idx="10"/>
          </p:nvPr>
        </p:nvSpPr>
        <p:spPr/>
        <p:txBody>
          <a:bodyPr/>
          <a:lstStyle/>
          <a:p>
            <a:fld id="{DCCB5698-7A93-AA4C-8E97-523B791DD62C}" type="slidenum">
              <a:rPr lang="en-US" smtClean="0"/>
              <a:t>28</a:t>
            </a:fld>
            <a:endParaRPr lang="en-US"/>
          </a:p>
        </p:txBody>
      </p:sp>
    </p:spTree>
    <p:extLst>
      <p:ext uri="{BB962C8B-B14F-4D97-AF65-F5344CB8AC3E}">
        <p14:creationId xmlns:p14="http://schemas.microsoft.com/office/powerpoint/2010/main" val="444278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CB5698-7A93-AA4C-8E97-523B791DD62C}" type="slidenum">
              <a:rPr lang="en-US" smtClean="0"/>
              <a:t>35</a:t>
            </a:fld>
            <a:endParaRPr lang="en-US"/>
          </a:p>
        </p:txBody>
      </p:sp>
    </p:spTree>
    <p:extLst>
      <p:ext uri="{BB962C8B-B14F-4D97-AF65-F5344CB8AC3E}">
        <p14:creationId xmlns:p14="http://schemas.microsoft.com/office/powerpoint/2010/main" val="2799977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CB5698-7A93-AA4C-8E97-523B791DD62C}" type="slidenum">
              <a:rPr lang="en-US" smtClean="0"/>
              <a:t>58</a:t>
            </a:fld>
            <a:endParaRPr lang="en-US"/>
          </a:p>
        </p:txBody>
      </p:sp>
    </p:spTree>
    <p:extLst>
      <p:ext uri="{BB962C8B-B14F-4D97-AF65-F5344CB8AC3E}">
        <p14:creationId xmlns:p14="http://schemas.microsoft.com/office/powerpoint/2010/main" val="2462861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300 hundred</a:t>
            </a:r>
            <a:r>
              <a:rPr lang="en-US" baseline="0" dirty="0" smtClean="0"/>
              <a:t> monitoring site across UK </a:t>
            </a:r>
            <a:endParaRPr lang="en-US" dirty="0"/>
          </a:p>
        </p:txBody>
      </p:sp>
      <p:sp>
        <p:nvSpPr>
          <p:cNvPr id="4" name="Slide Number Placeholder 3"/>
          <p:cNvSpPr>
            <a:spLocks noGrp="1"/>
          </p:cNvSpPr>
          <p:nvPr>
            <p:ph type="sldNum" sz="quarter" idx="10"/>
          </p:nvPr>
        </p:nvSpPr>
        <p:spPr/>
        <p:txBody>
          <a:bodyPr/>
          <a:lstStyle/>
          <a:p>
            <a:fld id="{DCCB5698-7A93-AA4C-8E97-523B791DD62C}" type="slidenum">
              <a:rPr lang="en-US" smtClean="0"/>
              <a:t>60</a:t>
            </a:fld>
            <a:endParaRPr lang="en-US"/>
          </a:p>
        </p:txBody>
      </p:sp>
    </p:spTree>
    <p:extLst>
      <p:ext uri="{BB962C8B-B14F-4D97-AF65-F5344CB8AC3E}">
        <p14:creationId xmlns:p14="http://schemas.microsoft.com/office/powerpoint/2010/main" val="320059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CB5698-7A93-AA4C-8E97-523B791DD62C}" type="slidenum">
              <a:rPr lang="en-US" smtClean="0"/>
              <a:t>6</a:t>
            </a:fld>
            <a:endParaRPr lang="en-US"/>
          </a:p>
        </p:txBody>
      </p:sp>
    </p:spTree>
    <p:extLst>
      <p:ext uri="{BB962C8B-B14F-4D97-AF65-F5344CB8AC3E}">
        <p14:creationId xmlns:p14="http://schemas.microsoft.com/office/powerpoint/2010/main" val="1682473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www.soleblogger.com</a:t>
            </a:r>
            <a:r>
              <a:rPr lang="en-US" dirty="0" smtClean="0"/>
              <a:t>/best-machine-learning-applications-for-web-designing-building/</a:t>
            </a:r>
            <a:endParaRPr lang="en-US" dirty="0"/>
          </a:p>
        </p:txBody>
      </p:sp>
      <p:sp>
        <p:nvSpPr>
          <p:cNvPr id="4" name="Slide Number Placeholder 3"/>
          <p:cNvSpPr>
            <a:spLocks noGrp="1"/>
          </p:cNvSpPr>
          <p:nvPr>
            <p:ph type="sldNum" sz="quarter" idx="10"/>
          </p:nvPr>
        </p:nvSpPr>
        <p:spPr/>
        <p:txBody>
          <a:bodyPr/>
          <a:lstStyle/>
          <a:p>
            <a:fld id="{DCCB5698-7A93-AA4C-8E97-523B791DD62C}" type="slidenum">
              <a:rPr lang="en-US" smtClean="0"/>
              <a:t>9</a:t>
            </a:fld>
            <a:endParaRPr lang="en-US"/>
          </a:p>
        </p:txBody>
      </p:sp>
    </p:spTree>
    <p:extLst>
      <p:ext uri="{BB962C8B-B14F-4D97-AF65-F5344CB8AC3E}">
        <p14:creationId xmlns:p14="http://schemas.microsoft.com/office/powerpoint/2010/main" val="1941196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7b7bf63d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b7b7bf63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b7b7bf63d6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b7b7bf63d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b7b7bf63d6_0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b7b7bf63d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b7b7bf63d6_0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b7b7bf63d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7efeab0a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7efeab0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b7b7bf63d6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b7b7bf63d6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https://www.kaggle.com/hely333/eda-regression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lvl1pPr>
              <a:defRPr>
                <a:solidFill>
                  <a:srgbClr val="186674"/>
                </a:solidFill>
              </a:defRPr>
            </a:lvl1p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24912C0A-E6D0-AB46-92AE-CAC9DDD5906E}"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A6168B-7A5E-B349-A598-6A1ADEF6529B}" type="slidenum">
              <a:rPr lang="en-US" smtClean="0"/>
              <a:t>‹#›</a:t>
            </a:fld>
            <a:endParaRPr lang="en-US"/>
          </a:p>
        </p:txBody>
      </p:sp>
    </p:spTree>
    <p:extLst>
      <p:ext uri="{BB962C8B-B14F-4D97-AF65-F5344CB8AC3E}">
        <p14:creationId xmlns:p14="http://schemas.microsoft.com/office/powerpoint/2010/main" val="419572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4912C0A-E6D0-AB46-92AE-CAC9DDD5906E}"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A6168B-7A5E-B349-A598-6A1ADEF6529B}" type="slidenum">
              <a:rPr lang="en-US" smtClean="0"/>
              <a:t>‹#›</a:t>
            </a:fld>
            <a:endParaRPr lang="en-US"/>
          </a:p>
        </p:txBody>
      </p:sp>
    </p:spTree>
    <p:extLst>
      <p:ext uri="{BB962C8B-B14F-4D97-AF65-F5344CB8AC3E}">
        <p14:creationId xmlns:p14="http://schemas.microsoft.com/office/powerpoint/2010/main" val="4278670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4912C0A-E6D0-AB46-92AE-CAC9DDD5906E}"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A6168B-7A5E-B349-A598-6A1ADEF6529B}" type="slidenum">
              <a:rPr lang="en-US" smtClean="0"/>
              <a:t>‹#›</a:t>
            </a:fld>
            <a:endParaRPr lang="en-US"/>
          </a:p>
        </p:txBody>
      </p:sp>
    </p:spTree>
    <p:extLst>
      <p:ext uri="{BB962C8B-B14F-4D97-AF65-F5344CB8AC3E}">
        <p14:creationId xmlns:p14="http://schemas.microsoft.com/office/powerpoint/2010/main" val="2734879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section divider">
    <p:spTree>
      <p:nvGrpSpPr>
        <p:cNvPr id="1" name=""/>
        <p:cNvGrpSpPr/>
        <p:nvPr/>
      </p:nvGrpSpPr>
      <p:grpSpPr>
        <a:xfrm>
          <a:off x="0" y="0"/>
          <a:ext cx="0" cy="0"/>
          <a:chOff x="0" y="0"/>
          <a:chExt cx="0" cy="0"/>
        </a:xfrm>
      </p:grpSpPr>
      <p:sp>
        <p:nvSpPr>
          <p:cNvPr id="5" name="Title 1"/>
          <p:cNvSpPr>
            <a:spLocks noGrp="1"/>
          </p:cNvSpPr>
          <p:nvPr>
            <p:ph type="title"/>
          </p:nvPr>
        </p:nvSpPr>
        <p:spPr>
          <a:xfrm>
            <a:off x="457200" y="2907394"/>
            <a:ext cx="8229600" cy="742948"/>
          </a:xfrm>
          <a:prstGeom prst="rect">
            <a:avLst/>
          </a:prstGeom>
        </p:spPr>
        <p:txBody>
          <a:bodyPr/>
          <a:lstStyle>
            <a:lvl1pPr algn="l">
              <a:defRPr sz="2800" b="1" baseline="0">
                <a:solidFill>
                  <a:srgbClr val="FFFFFF"/>
                </a:solidFill>
              </a:defRPr>
            </a:lvl1pPr>
          </a:lstStyle>
          <a:p>
            <a:r>
              <a:rPr lang="en-GB" smtClean="0"/>
              <a:t>Click to edit Master title style</a:t>
            </a:r>
            <a:endParaRPr lang="en-US" dirty="0"/>
          </a:p>
        </p:txBody>
      </p:sp>
    </p:spTree>
    <p:extLst>
      <p:ext uri="{BB962C8B-B14F-4D97-AF65-F5344CB8AC3E}">
        <p14:creationId xmlns:p14="http://schemas.microsoft.com/office/powerpoint/2010/main" val="2590135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26641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defRPr>
                <a:solidFill>
                  <a:srgbClr val="186674"/>
                </a:solidFill>
              </a:defRPr>
            </a:lvl1pPr>
            <a:lvl2pPr>
              <a:defRPr>
                <a:solidFill>
                  <a:srgbClr val="186674"/>
                </a:solidFill>
              </a:defRPr>
            </a:lvl2pPr>
            <a:lvl3pPr>
              <a:defRPr>
                <a:solidFill>
                  <a:srgbClr val="186674"/>
                </a:solidFill>
              </a:defRPr>
            </a:lvl3pPr>
            <a:lvl4pPr>
              <a:defRPr>
                <a:solidFill>
                  <a:srgbClr val="186674"/>
                </a:solidFill>
              </a:defRPr>
            </a:lvl4pPr>
            <a:lvl5pPr>
              <a:defRPr>
                <a:solidFill>
                  <a:srgbClr val="186674"/>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24912C0A-E6D0-AB46-92AE-CAC9DDD5906E}"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A6168B-7A5E-B349-A598-6A1ADEF6529B}" type="slidenum">
              <a:rPr lang="en-US" smtClean="0"/>
              <a:t>‹#›</a:t>
            </a:fld>
            <a:endParaRPr lang="en-US"/>
          </a:p>
        </p:txBody>
      </p:sp>
    </p:spTree>
    <p:extLst>
      <p:ext uri="{BB962C8B-B14F-4D97-AF65-F5344CB8AC3E}">
        <p14:creationId xmlns:p14="http://schemas.microsoft.com/office/powerpoint/2010/main" val="1019237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24912C0A-E6D0-AB46-92AE-CAC9DDD5906E}"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A6168B-7A5E-B349-A598-6A1ADEF6529B}" type="slidenum">
              <a:rPr lang="en-US" smtClean="0"/>
              <a:t>‹#›</a:t>
            </a:fld>
            <a:endParaRPr lang="en-US"/>
          </a:p>
        </p:txBody>
      </p:sp>
    </p:spTree>
    <p:extLst>
      <p:ext uri="{BB962C8B-B14F-4D97-AF65-F5344CB8AC3E}">
        <p14:creationId xmlns:p14="http://schemas.microsoft.com/office/powerpoint/2010/main" val="1321838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24912C0A-E6D0-AB46-92AE-CAC9DDD5906E}" type="datetimeFigureOut">
              <a:rPr lang="en-US" smtClean="0"/>
              <a:t>2/25/21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A6168B-7A5E-B349-A598-6A1ADEF6529B}" type="slidenum">
              <a:rPr lang="en-US" smtClean="0"/>
              <a:t>‹#›</a:t>
            </a:fld>
            <a:endParaRPr lang="en-US"/>
          </a:p>
        </p:txBody>
      </p:sp>
    </p:spTree>
    <p:extLst>
      <p:ext uri="{BB962C8B-B14F-4D97-AF65-F5344CB8AC3E}">
        <p14:creationId xmlns:p14="http://schemas.microsoft.com/office/powerpoint/2010/main" val="2280815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24912C0A-E6D0-AB46-92AE-CAC9DDD5906E}" type="datetimeFigureOut">
              <a:rPr lang="en-US" smtClean="0"/>
              <a:t>2/25/21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A6168B-7A5E-B349-A598-6A1ADEF6529B}" type="slidenum">
              <a:rPr lang="en-US" smtClean="0"/>
              <a:t>‹#›</a:t>
            </a:fld>
            <a:endParaRPr lang="en-US"/>
          </a:p>
        </p:txBody>
      </p:sp>
    </p:spTree>
    <p:extLst>
      <p:ext uri="{BB962C8B-B14F-4D97-AF65-F5344CB8AC3E}">
        <p14:creationId xmlns:p14="http://schemas.microsoft.com/office/powerpoint/2010/main" val="183555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24912C0A-E6D0-AB46-92AE-CAC9DDD5906E}" type="datetimeFigureOut">
              <a:rPr lang="en-US" smtClean="0"/>
              <a:t>2/25/21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A6168B-7A5E-B349-A598-6A1ADEF6529B}" type="slidenum">
              <a:rPr lang="en-US" smtClean="0"/>
              <a:t>‹#›</a:t>
            </a:fld>
            <a:endParaRPr lang="en-US"/>
          </a:p>
        </p:txBody>
      </p:sp>
    </p:spTree>
    <p:extLst>
      <p:ext uri="{BB962C8B-B14F-4D97-AF65-F5344CB8AC3E}">
        <p14:creationId xmlns:p14="http://schemas.microsoft.com/office/powerpoint/2010/main" val="745906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912C0A-E6D0-AB46-92AE-CAC9DDD5906E}" type="datetimeFigureOut">
              <a:rPr lang="en-US" smtClean="0"/>
              <a:t>2/25/21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A6168B-7A5E-B349-A598-6A1ADEF6529B}" type="slidenum">
              <a:rPr lang="en-US" smtClean="0"/>
              <a:t>‹#›</a:t>
            </a:fld>
            <a:endParaRPr lang="en-US"/>
          </a:p>
        </p:txBody>
      </p:sp>
    </p:spTree>
    <p:extLst>
      <p:ext uri="{BB962C8B-B14F-4D97-AF65-F5344CB8AC3E}">
        <p14:creationId xmlns:p14="http://schemas.microsoft.com/office/powerpoint/2010/main" val="123536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4912C0A-E6D0-AB46-92AE-CAC9DDD5906E}" type="datetimeFigureOut">
              <a:rPr lang="en-US" smtClean="0"/>
              <a:t>2/25/21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A6168B-7A5E-B349-A598-6A1ADEF6529B}" type="slidenum">
              <a:rPr lang="en-US" smtClean="0"/>
              <a:t>‹#›</a:t>
            </a:fld>
            <a:endParaRPr lang="en-US"/>
          </a:p>
        </p:txBody>
      </p:sp>
    </p:spTree>
    <p:extLst>
      <p:ext uri="{BB962C8B-B14F-4D97-AF65-F5344CB8AC3E}">
        <p14:creationId xmlns:p14="http://schemas.microsoft.com/office/powerpoint/2010/main" val="2346144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4912C0A-E6D0-AB46-92AE-CAC9DDD5906E}" type="datetimeFigureOut">
              <a:rPr lang="en-US" smtClean="0"/>
              <a:t>2/25/21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A6168B-7A5E-B349-A598-6A1ADEF6529B}" type="slidenum">
              <a:rPr lang="en-US" smtClean="0"/>
              <a:t>‹#›</a:t>
            </a:fld>
            <a:endParaRPr lang="en-US"/>
          </a:p>
        </p:txBody>
      </p:sp>
    </p:spTree>
    <p:extLst>
      <p:ext uri="{BB962C8B-B14F-4D97-AF65-F5344CB8AC3E}">
        <p14:creationId xmlns:p14="http://schemas.microsoft.com/office/powerpoint/2010/main" val="3606963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9000">
              <a:schemeClr val="bg1"/>
            </a:gs>
            <a:gs pos="100000">
              <a:srgbClr val="23A3BC"/>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12C0A-E6D0-AB46-92AE-CAC9DDD5906E}" type="datetimeFigureOut">
              <a:rPr lang="en-US" smtClean="0"/>
              <a:t>2/25/21</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6168B-7A5E-B349-A598-6A1ADEF6529B}" type="slidenum">
              <a:rPr lang="en-US" smtClean="0"/>
              <a:t>‹#›</a:t>
            </a:fld>
            <a:endParaRPr lang="en-US"/>
          </a:p>
        </p:txBody>
      </p:sp>
      <p:sp>
        <p:nvSpPr>
          <p:cNvPr id="9" name="Rectangle 8"/>
          <p:cNvSpPr/>
          <p:nvPr userDrawn="1"/>
        </p:nvSpPr>
        <p:spPr>
          <a:xfrm>
            <a:off x="-41230" y="1"/>
            <a:ext cx="9185230" cy="274639"/>
          </a:xfrm>
          <a:prstGeom prst="rect">
            <a:avLst/>
          </a:prstGeom>
          <a:gradFill flip="none" rotWithShape="1">
            <a:gsLst>
              <a:gs pos="100000">
                <a:srgbClr val="186674"/>
              </a:gs>
              <a:gs pos="0">
                <a:srgbClr val="5EE7FF"/>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flourishing-life.co.uk logo.png"/>
          <p:cNvPicPr>
            <a:picLocks noChangeAspect="1"/>
          </p:cNvPicPr>
          <p:nvPr userDrawn="1"/>
        </p:nvPicPr>
        <p:blipFill rotWithShape="1">
          <a:blip r:embed="rId15" cstate="print">
            <a:extLst>
              <a:ext uri="{28A0092B-C50C-407E-A947-70E740481C1C}">
                <a14:useLocalDpi xmlns:a14="http://schemas.microsoft.com/office/drawing/2010/main" val="0"/>
              </a:ext>
            </a:extLst>
          </a:blip>
          <a:srcRect l="5802" t="39170" r="7080" b="44215"/>
          <a:stretch/>
        </p:blipFill>
        <p:spPr>
          <a:xfrm>
            <a:off x="6814911" y="6356351"/>
            <a:ext cx="1871891" cy="354645"/>
          </a:xfrm>
          <a:prstGeom prst="rect">
            <a:avLst/>
          </a:prstGeom>
        </p:spPr>
      </p:pic>
    </p:spTree>
    <p:extLst>
      <p:ext uri="{BB962C8B-B14F-4D97-AF65-F5344CB8AC3E}">
        <p14:creationId xmlns:p14="http://schemas.microsoft.com/office/powerpoint/2010/main" val="3293262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b="1" kern="1200">
          <a:solidFill>
            <a:srgbClr val="186674"/>
          </a:solidFill>
          <a:latin typeface="Abhaya"/>
          <a:ea typeface="+mj-ea"/>
          <a:cs typeface="Abhaya"/>
        </a:defRPr>
      </a:lvl1pPr>
    </p:titleStyle>
    <p:bodyStyle>
      <a:lvl1pPr marL="342900" indent="-342900" algn="l" defTabSz="457200" rtl="0" eaLnBrk="1" latinLnBrk="0" hangingPunct="1">
        <a:spcBef>
          <a:spcPct val="20000"/>
        </a:spcBef>
        <a:buFont typeface="Arial"/>
        <a:buChar char="•"/>
        <a:defRPr sz="32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FFFFFF"/>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9.png"/><Relationship Id="rId1" Type="http://schemas.microsoft.com/office/2007/relationships/media" Target="../media/media1.mp4"/><Relationship Id="rId2" Type="http://schemas.openxmlformats.org/officeDocument/2006/relationships/video" Target="../media/media1.mp4"/></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4" Type="http://schemas.microsoft.com/office/2007/relationships/hdphoto" Target="../media/hdphoto1.wdp"/><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 Id="rId3" Type="http://schemas.microsoft.com/office/2007/relationships/hdphoto" Target="../media/hdphoto2.wdp"/></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2000">
              <a:schemeClr val="bg1"/>
            </a:gs>
            <a:gs pos="100000">
              <a:srgbClr val="23A3BC"/>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smtClean="0"/>
              <a:t>Introduction to Machine learning </a:t>
            </a:r>
            <a:endParaRPr lang="en-US" sz="6600" dirty="0"/>
          </a:p>
        </p:txBody>
      </p:sp>
      <p:sp>
        <p:nvSpPr>
          <p:cNvPr id="5" name="Subtitle 2"/>
          <p:cNvSpPr txBox="1">
            <a:spLocks/>
          </p:cNvSpPr>
          <p:nvPr/>
        </p:nvSpPr>
        <p:spPr>
          <a:xfrm>
            <a:off x="1371600" y="3886200"/>
            <a:ext cx="64008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000" dirty="0" smtClean="0">
                <a:solidFill>
                  <a:schemeClr val="accent6">
                    <a:lumMod val="75000"/>
                  </a:schemeClr>
                </a:solidFill>
              </a:rPr>
              <a:t>Dr. Suraiya Zabeen</a:t>
            </a:r>
            <a:endParaRPr lang="en-US" sz="2000" dirty="0">
              <a:solidFill>
                <a:schemeClr val="accent6">
                  <a:lumMod val="75000"/>
                </a:schemeClr>
              </a:solidFill>
            </a:endParaRPr>
          </a:p>
        </p:txBody>
      </p:sp>
    </p:spTree>
    <p:extLst>
      <p:ext uri="{BB962C8B-B14F-4D97-AF65-F5344CB8AC3E}">
        <p14:creationId xmlns:p14="http://schemas.microsoft.com/office/powerpoint/2010/main" val="265762538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Methodology</a:t>
            </a:r>
            <a:endParaRPr lang="en-US" dirty="0"/>
          </a:p>
        </p:txBody>
      </p:sp>
      <p:sp>
        <p:nvSpPr>
          <p:cNvPr id="3" name="Rounded Rectangle 2"/>
          <p:cNvSpPr/>
          <p:nvPr/>
        </p:nvSpPr>
        <p:spPr>
          <a:xfrm>
            <a:off x="2250115" y="1655634"/>
            <a:ext cx="1983103" cy="652311"/>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understanding</a:t>
            </a:r>
            <a:endParaRPr lang="en-US" dirty="0"/>
          </a:p>
        </p:txBody>
      </p:sp>
      <p:grpSp>
        <p:nvGrpSpPr>
          <p:cNvPr id="59" name="Group 58"/>
          <p:cNvGrpSpPr/>
          <p:nvPr/>
        </p:nvGrpSpPr>
        <p:grpSpPr>
          <a:xfrm>
            <a:off x="4400336" y="1657707"/>
            <a:ext cx="2445665" cy="652311"/>
            <a:chOff x="4400334" y="1657707"/>
            <a:chExt cx="2445665" cy="652310"/>
          </a:xfrm>
        </p:grpSpPr>
        <p:sp>
          <p:nvSpPr>
            <p:cNvPr id="7" name="Rounded Rectangle 6"/>
            <p:cNvSpPr/>
            <p:nvPr/>
          </p:nvSpPr>
          <p:spPr>
            <a:xfrm>
              <a:off x="5349527" y="1657707"/>
              <a:ext cx="1496472" cy="652310"/>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Analytic </a:t>
              </a:r>
            </a:p>
            <a:p>
              <a:pPr algn="ctr"/>
              <a:r>
                <a:rPr lang="en-US" dirty="0" smtClean="0"/>
                <a:t>Approach</a:t>
              </a:r>
              <a:endParaRPr lang="en-US" dirty="0"/>
            </a:p>
          </p:txBody>
        </p:sp>
        <p:cxnSp>
          <p:nvCxnSpPr>
            <p:cNvPr id="17" name="Straight Arrow Connector 16"/>
            <p:cNvCxnSpPr/>
            <p:nvPr/>
          </p:nvCxnSpPr>
          <p:spPr>
            <a:xfrm>
              <a:off x="4400334" y="1966753"/>
              <a:ext cx="813295" cy="11140"/>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240114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Methodology</a:t>
            </a:r>
            <a:endParaRPr lang="en-US" dirty="0"/>
          </a:p>
        </p:txBody>
      </p:sp>
      <p:sp>
        <p:nvSpPr>
          <p:cNvPr id="3" name="Rounded Rectangle 2"/>
          <p:cNvSpPr/>
          <p:nvPr/>
        </p:nvSpPr>
        <p:spPr>
          <a:xfrm>
            <a:off x="2250115" y="1655634"/>
            <a:ext cx="1983103" cy="652311"/>
          </a:xfrm>
          <a:prstGeom prst="roundRect">
            <a:avLst/>
          </a:prstGeom>
          <a:solidFill>
            <a:srgbClr val="186674">
              <a:alpha val="13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understanding</a:t>
            </a:r>
            <a:endParaRPr lang="en-US" dirty="0"/>
          </a:p>
        </p:txBody>
      </p:sp>
      <p:sp>
        <p:nvSpPr>
          <p:cNvPr id="6" name="Rectangle 5"/>
          <p:cNvSpPr/>
          <p:nvPr/>
        </p:nvSpPr>
        <p:spPr>
          <a:xfrm>
            <a:off x="3105651" y="2715751"/>
            <a:ext cx="2686853" cy="369332"/>
          </a:xfrm>
          <a:prstGeom prst="rect">
            <a:avLst/>
          </a:prstGeom>
        </p:spPr>
        <p:txBody>
          <a:bodyPr wrap="none">
            <a:spAutoFit/>
          </a:bodyPr>
          <a:lstStyle/>
          <a:p>
            <a:pPr lvl="0" algn="ctr">
              <a:buClr>
                <a:srgbClr val="000000"/>
              </a:buClr>
              <a:buSzPts val="1800"/>
            </a:pPr>
            <a:r>
              <a:rPr lang="en-GB" dirty="0">
                <a:solidFill>
                  <a:schemeClr val="bg1"/>
                </a:solidFill>
                <a:latin typeface="Source Sans Pro Black"/>
                <a:ea typeface="Source Sans Pro Black"/>
                <a:cs typeface="Source Sans Pro Black"/>
                <a:sym typeface="Source Sans Pro Black"/>
              </a:rPr>
              <a:t>Business Understanding</a:t>
            </a:r>
          </a:p>
        </p:txBody>
      </p:sp>
      <p:sp>
        <p:nvSpPr>
          <p:cNvPr id="7" name="Rounded Rectangle 6"/>
          <p:cNvSpPr/>
          <p:nvPr/>
        </p:nvSpPr>
        <p:spPr>
          <a:xfrm>
            <a:off x="5280475" y="1640598"/>
            <a:ext cx="1496472" cy="652311"/>
          </a:xfrm>
          <a:prstGeom prst="roundRect">
            <a:avLst/>
          </a:prstGeom>
          <a:solidFill>
            <a:srgbClr val="186674">
              <a:alpha val="13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Analytic </a:t>
            </a:r>
          </a:p>
          <a:p>
            <a:pPr algn="ctr"/>
            <a:r>
              <a:rPr lang="en-US" dirty="0" smtClean="0"/>
              <a:t>Approach</a:t>
            </a:r>
            <a:endParaRPr lang="en-US" dirty="0"/>
          </a:p>
        </p:txBody>
      </p:sp>
      <p:sp>
        <p:nvSpPr>
          <p:cNvPr id="8" name="Rounded Rectangle 7"/>
          <p:cNvSpPr/>
          <p:nvPr/>
        </p:nvSpPr>
        <p:spPr>
          <a:xfrm>
            <a:off x="6643675" y="2567621"/>
            <a:ext cx="1644879" cy="652311"/>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Requirements</a:t>
            </a:r>
            <a:endParaRPr lang="en-US" dirty="0"/>
          </a:p>
        </p:txBody>
      </p:sp>
      <p:cxnSp>
        <p:nvCxnSpPr>
          <p:cNvPr id="17" name="Straight Arrow Connector 16"/>
          <p:cNvCxnSpPr/>
          <p:nvPr/>
        </p:nvCxnSpPr>
        <p:spPr>
          <a:xfrm>
            <a:off x="4400336" y="1966754"/>
            <a:ext cx="813295" cy="11140"/>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923986" y="2104211"/>
            <a:ext cx="417580" cy="40746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6643675" y="3219931"/>
            <a:ext cx="1767803" cy="985943"/>
            <a:chOff x="6643673" y="3219930"/>
            <a:chExt cx="1767803" cy="985943"/>
          </a:xfrm>
        </p:grpSpPr>
        <p:sp>
          <p:nvSpPr>
            <p:cNvPr id="9" name="Rounded Rectangle 8"/>
            <p:cNvSpPr/>
            <p:nvPr/>
          </p:nvSpPr>
          <p:spPr>
            <a:xfrm>
              <a:off x="6643673" y="3711471"/>
              <a:ext cx="1767803" cy="494402"/>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Collection</a:t>
              </a:r>
              <a:endParaRPr lang="en-US" dirty="0"/>
            </a:p>
          </p:txBody>
        </p:sp>
        <p:cxnSp>
          <p:nvCxnSpPr>
            <p:cNvPr id="41" name="Straight Arrow Connector 40"/>
            <p:cNvCxnSpPr/>
            <p:nvPr/>
          </p:nvCxnSpPr>
          <p:spPr>
            <a:xfrm>
              <a:off x="7550356" y="3300167"/>
              <a:ext cx="0" cy="407466"/>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7702756" y="3219930"/>
              <a:ext cx="0" cy="457359"/>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9288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Methodology</a:t>
            </a:r>
            <a:endParaRPr lang="en-US" dirty="0"/>
          </a:p>
        </p:txBody>
      </p:sp>
      <p:sp>
        <p:nvSpPr>
          <p:cNvPr id="3" name="Rounded Rectangle 2"/>
          <p:cNvSpPr/>
          <p:nvPr/>
        </p:nvSpPr>
        <p:spPr>
          <a:xfrm>
            <a:off x="2250115" y="1655634"/>
            <a:ext cx="1983103" cy="652311"/>
          </a:xfrm>
          <a:prstGeom prst="roundRect">
            <a:avLst/>
          </a:prstGeom>
          <a:solidFill>
            <a:srgbClr val="186674">
              <a:alpha val="20000"/>
            </a:srgbClr>
          </a:solidFill>
          <a:ln>
            <a:solidFill>
              <a:srgbClr val="18667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understanding</a:t>
            </a:r>
            <a:endParaRPr lang="en-US" dirty="0"/>
          </a:p>
        </p:txBody>
      </p:sp>
      <p:sp>
        <p:nvSpPr>
          <p:cNvPr id="6" name="Rectangle 5"/>
          <p:cNvSpPr/>
          <p:nvPr/>
        </p:nvSpPr>
        <p:spPr>
          <a:xfrm>
            <a:off x="3105651" y="2715751"/>
            <a:ext cx="2686853" cy="369332"/>
          </a:xfrm>
          <a:prstGeom prst="rect">
            <a:avLst/>
          </a:prstGeom>
        </p:spPr>
        <p:txBody>
          <a:bodyPr wrap="none">
            <a:spAutoFit/>
          </a:bodyPr>
          <a:lstStyle/>
          <a:p>
            <a:pPr lvl="0" algn="ctr">
              <a:buClr>
                <a:srgbClr val="000000"/>
              </a:buClr>
              <a:buSzPts val="1800"/>
            </a:pPr>
            <a:r>
              <a:rPr lang="en-GB" dirty="0">
                <a:solidFill>
                  <a:schemeClr val="bg1"/>
                </a:solidFill>
                <a:latin typeface="Source Sans Pro Black"/>
                <a:ea typeface="Source Sans Pro Black"/>
                <a:cs typeface="Source Sans Pro Black"/>
                <a:sym typeface="Source Sans Pro Black"/>
              </a:rPr>
              <a:t>Business Understanding</a:t>
            </a:r>
          </a:p>
        </p:txBody>
      </p:sp>
      <p:sp>
        <p:nvSpPr>
          <p:cNvPr id="7" name="Rounded Rectangle 6"/>
          <p:cNvSpPr/>
          <p:nvPr/>
        </p:nvSpPr>
        <p:spPr>
          <a:xfrm>
            <a:off x="5349527" y="1657707"/>
            <a:ext cx="1496472" cy="652311"/>
          </a:xfrm>
          <a:prstGeom prst="roundRect">
            <a:avLst/>
          </a:prstGeom>
          <a:solidFill>
            <a:srgbClr val="186674">
              <a:alpha val="2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Analytic </a:t>
            </a:r>
          </a:p>
          <a:p>
            <a:pPr algn="ctr"/>
            <a:r>
              <a:rPr lang="en-US" dirty="0" smtClean="0"/>
              <a:t>Approach</a:t>
            </a:r>
            <a:endParaRPr lang="en-US" dirty="0"/>
          </a:p>
        </p:txBody>
      </p:sp>
      <p:sp>
        <p:nvSpPr>
          <p:cNvPr id="8" name="Rounded Rectangle 7"/>
          <p:cNvSpPr/>
          <p:nvPr/>
        </p:nvSpPr>
        <p:spPr>
          <a:xfrm>
            <a:off x="6643675" y="2567621"/>
            <a:ext cx="1644879" cy="652311"/>
          </a:xfrm>
          <a:prstGeom prst="roundRect">
            <a:avLst/>
          </a:prstGeom>
          <a:solidFill>
            <a:srgbClr val="186674">
              <a:alpha val="19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Requirements</a:t>
            </a:r>
            <a:endParaRPr lang="en-US" dirty="0"/>
          </a:p>
        </p:txBody>
      </p:sp>
      <p:sp>
        <p:nvSpPr>
          <p:cNvPr id="9" name="Rounded Rectangle 8"/>
          <p:cNvSpPr/>
          <p:nvPr/>
        </p:nvSpPr>
        <p:spPr>
          <a:xfrm>
            <a:off x="6643675" y="3711471"/>
            <a:ext cx="1767803" cy="494403"/>
          </a:xfrm>
          <a:prstGeom prst="roundRect">
            <a:avLst/>
          </a:prstGeom>
          <a:solidFill>
            <a:srgbClr val="186674">
              <a:alpha val="19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Collection</a:t>
            </a:r>
            <a:endParaRPr lang="en-US" dirty="0"/>
          </a:p>
        </p:txBody>
      </p:sp>
      <p:sp>
        <p:nvSpPr>
          <p:cNvPr id="10" name="Rounded Rectangle 9"/>
          <p:cNvSpPr/>
          <p:nvPr/>
        </p:nvSpPr>
        <p:spPr>
          <a:xfrm>
            <a:off x="6520751" y="4768325"/>
            <a:ext cx="1767803" cy="494403"/>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Understanding</a:t>
            </a:r>
            <a:endParaRPr lang="en-US" dirty="0"/>
          </a:p>
        </p:txBody>
      </p:sp>
      <p:cxnSp>
        <p:nvCxnSpPr>
          <p:cNvPr id="17" name="Straight Arrow Connector 16"/>
          <p:cNvCxnSpPr/>
          <p:nvPr/>
        </p:nvCxnSpPr>
        <p:spPr>
          <a:xfrm>
            <a:off x="4400336" y="1966754"/>
            <a:ext cx="813295" cy="11140"/>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923986" y="2104211"/>
            <a:ext cx="417580" cy="40746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7550356" y="3300167"/>
            <a:ext cx="0" cy="40746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7550356" y="4317392"/>
            <a:ext cx="0" cy="40746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7702756" y="3219931"/>
            <a:ext cx="0" cy="457359"/>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702756" y="4267501"/>
            <a:ext cx="0" cy="457359"/>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4314827" y="4317392"/>
            <a:ext cx="2407540" cy="1699291"/>
            <a:chOff x="4314827" y="4317392"/>
            <a:chExt cx="2407540" cy="1699290"/>
          </a:xfrm>
        </p:grpSpPr>
        <p:sp>
          <p:nvSpPr>
            <p:cNvPr id="11" name="Rounded Rectangle 10"/>
            <p:cNvSpPr/>
            <p:nvPr/>
          </p:nvSpPr>
          <p:spPr>
            <a:xfrm>
              <a:off x="4314827" y="5522280"/>
              <a:ext cx="1767803" cy="494402"/>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Preparation</a:t>
              </a:r>
              <a:endParaRPr lang="en-US" dirty="0"/>
            </a:p>
          </p:txBody>
        </p:sp>
        <p:cxnSp>
          <p:nvCxnSpPr>
            <p:cNvPr id="44" name="Straight Arrow Connector 43"/>
            <p:cNvCxnSpPr/>
            <p:nvPr/>
          </p:nvCxnSpPr>
          <p:spPr>
            <a:xfrm flipH="1">
              <a:off x="6319130" y="5470013"/>
              <a:ext cx="403237" cy="233463"/>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6082630" y="4317392"/>
              <a:ext cx="639737" cy="1152622"/>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60589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Methodology</a:t>
            </a:r>
            <a:endParaRPr lang="en-US" dirty="0"/>
          </a:p>
        </p:txBody>
      </p:sp>
      <p:sp>
        <p:nvSpPr>
          <p:cNvPr id="3" name="Rounded Rectangle 2"/>
          <p:cNvSpPr/>
          <p:nvPr/>
        </p:nvSpPr>
        <p:spPr>
          <a:xfrm>
            <a:off x="2250115" y="1655634"/>
            <a:ext cx="1983103" cy="652311"/>
          </a:xfrm>
          <a:prstGeom prst="roundRect">
            <a:avLst/>
          </a:prstGeom>
          <a:solidFill>
            <a:srgbClr val="186674">
              <a:alpha val="1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understanding</a:t>
            </a:r>
            <a:endParaRPr lang="en-US" dirty="0"/>
          </a:p>
        </p:txBody>
      </p:sp>
      <p:sp>
        <p:nvSpPr>
          <p:cNvPr id="6" name="Rectangle 5"/>
          <p:cNvSpPr/>
          <p:nvPr/>
        </p:nvSpPr>
        <p:spPr>
          <a:xfrm>
            <a:off x="3105651" y="2715751"/>
            <a:ext cx="2686853" cy="369332"/>
          </a:xfrm>
          <a:prstGeom prst="rect">
            <a:avLst/>
          </a:prstGeom>
        </p:spPr>
        <p:txBody>
          <a:bodyPr wrap="none">
            <a:spAutoFit/>
          </a:bodyPr>
          <a:lstStyle/>
          <a:p>
            <a:pPr lvl="0" algn="ctr">
              <a:buClr>
                <a:srgbClr val="000000"/>
              </a:buClr>
              <a:buSzPts val="1800"/>
            </a:pPr>
            <a:r>
              <a:rPr lang="en-GB" dirty="0">
                <a:solidFill>
                  <a:schemeClr val="bg1"/>
                </a:solidFill>
                <a:latin typeface="Source Sans Pro Black"/>
                <a:ea typeface="Source Sans Pro Black"/>
                <a:cs typeface="Source Sans Pro Black"/>
                <a:sym typeface="Source Sans Pro Black"/>
              </a:rPr>
              <a:t>Business Understanding</a:t>
            </a:r>
          </a:p>
        </p:txBody>
      </p:sp>
      <p:sp>
        <p:nvSpPr>
          <p:cNvPr id="7" name="Rounded Rectangle 6"/>
          <p:cNvSpPr/>
          <p:nvPr/>
        </p:nvSpPr>
        <p:spPr>
          <a:xfrm>
            <a:off x="5349527" y="1657707"/>
            <a:ext cx="1496472" cy="652311"/>
          </a:xfrm>
          <a:prstGeom prst="roundRect">
            <a:avLst/>
          </a:prstGeom>
          <a:solidFill>
            <a:srgbClr val="186674">
              <a:alpha val="1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Analytic </a:t>
            </a:r>
          </a:p>
          <a:p>
            <a:pPr algn="ctr"/>
            <a:r>
              <a:rPr lang="en-US" dirty="0" smtClean="0"/>
              <a:t>Approach</a:t>
            </a:r>
            <a:endParaRPr lang="en-US" dirty="0"/>
          </a:p>
        </p:txBody>
      </p:sp>
      <p:sp>
        <p:nvSpPr>
          <p:cNvPr id="8" name="Rounded Rectangle 7"/>
          <p:cNvSpPr/>
          <p:nvPr/>
        </p:nvSpPr>
        <p:spPr>
          <a:xfrm>
            <a:off x="6643675" y="2567621"/>
            <a:ext cx="1644879" cy="652311"/>
          </a:xfrm>
          <a:prstGeom prst="roundRect">
            <a:avLst/>
          </a:prstGeom>
          <a:solidFill>
            <a:srgbClr val="186674">
              <a:alpha val="1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Requirements</a:t>
            </a:r>
            <a:endParaRPr lang="en-US" dirty="0"/>
          </a:p>
        </p:txBody>
      </p:sp>
      <p:sp>
        <p:nvSpPr>
          <p:cNvPr id="9" name="Rounded Rectangle 8"/>
          <p:cNvSpPr/>
          <p:nvPr/>
        </p:nvSpPr>
        <p:spPr>
          <a:xfrm>
            <a:off x="6643675" y="3711471"/>
            <a:ext cx="1767803" cy="494403"/>
          </a:xfrm>
          <a:prstGeom prst="roundRect">
            <a:avLst/>
          </a:prstGeom>
          <a:solidFill>
            <a:srgbClr val="186674">
              <a:alpha val="1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Collection</a:t>
            </a:r>
            <a:endParaRPr lang="en-US" dirty="0"/>
          </a:p>
        </p:txBody>
      </p:sp>
      <p:sp>
        <p:nvSpPr>
          <p:cNvPr id="10" name="Rounded Rectangle 9"/>
          <p:cNvSpPr/>
          <p:nvPr/>
        </p:nvSpPr>
        <p:spPr>
          <a:xfrm>
            <a:off x="6520751" y="4768325"/>
            <a:ext cx="1767803" cy="494403"/>
          </a:xfrm>
          <a:prstGeom prst="roundRect">
            <a:avLst/>
          </a:prstGeom>
          <a:solidFill>
            <a:srgbClr val="186674">
              <a:alpha val="1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Understanding</a:t>
            </a:r>
            <a:endParaRPr lang="en-US" dirty="0"/>
          </a:p>
        </p:txBody>
      </p:sp>
      <p:sp>
        <p:nvSpPr>
          <p:cNvPr id="11" name="Rounded Rectangle 10"/>
          <p:cNvSpPr/>
          <p:nvPr/>
        </p:nvSpPr>
        <p:spPr>
          <a:xfrm>
            <a:off x="4465627" y="5522280"/>
            <a:ext cx="1767803" cy="494403"/>
          </a:xfrm>
          <a:prstGeom prst="roundRect">
            <a:avLst/>
          </a:prstGeom>
          <a:solidFill>
            <a:srgbClr val="186674">
              <a:alpha val="1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Preparation</a:t>
            </a:r>
            <a:endParaRPr lang="en-US" dirty="0"/>
          </a:p>
        </p:txBody>
      </p:sp>
      <p:sp>
        <p:nvSpPr>
          <p:cNvPr id="12" name="Rounded Rectangle 11"/>
          <p:cNvSpPr/>
          <p:nvPr/>
        </p:nvSpPr>
        <p:spPr>
          <a:xfrm>
            <a:off x="2394951" y="5520621"/>
            <a:ext cx="1767803" cy="494403"/>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Modeling</a:t>
            </a:r>
            <a:endParaRPr lang="en-US" dirty="0"/>
          </a:p>
        </p:txBody>
      </p:sp>
      <p:cxnSp>
        <p:nvCxnSpPr>
          <p:cNvPr id="17" name="Straight Arrow Connector 16"/>
          <p:cNvCxnSpPr/>
          <p:nvPr/>
        </p:nvCxnSpPr>
        <p:spPr>
          <a:xfrm>
            <a:off x="4400336" y="1966754"/>
            <a:ext cx="813295" cy="11140"/>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258566" y="4521126"/>
            <a:ext cx="1526321" cy="1065620"/>
            <a:chOff x="1258564" y="4521125"/>
            <a:chExt cx="1526321" cy="1065620"/>
          </a:xfrm>
        </p:grpSpPr>
        <p:sp>
          <p:nvSpPr>
            <p:cNvPr id="13" name="Rounded Rectangle 12"/>
            <p:cNvSpPr/>
            <p:nvPr/>
          </p:nvSpPr>
          <p:spPr>
            <a:xfrm>
              <a:off x="1258564" y="4521125"/>
              <a:ext cx="1526321" cy="342002"/>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Evaluation</a:t>
              </a:r>
              <a:endParaRPr lang="en-US" dirty="0"/>
            </a:p>
          </p:txBody>
        </p:sp>
        <p:cxnSp>
          <p:nvCxnSpPr>
            <p:cNvPr id="31" name="Straight Arrow Connector 30"/>
            <p:cNvCxnSpPr/>
            <p:nvPr/>
          </p:nvCxnSpPr>
          <p:spPr>
            <a:xfrm flipH="1" flipV="1">
              <a:off x="1927026" y="5015527"/>
              <a:ext cx="378794" cy="571218"/>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136918" y="4959594"/>
              <a:ext cx="337804" cy="54988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39" name="Straight Arrow Connector 38"/>
          <p:cNvCxnSpPr/>
          <p:nvPr/>
        </p:nvCxnSpPr>
        <p:spPr>
          <a:xfrm>
            <a:off x="6923986" y="2104211"/>
            <a:ext cx="417580" cy="40746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7550356" y="3300167"/>
            <a:ext cx="0" cy="40746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7550356" y="4317392"/>
            <a:ext cx="0" cy="40746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6319131" y="5470014"/>
            <a:ext cx="403237" cy="233463"/>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7702756" y="3219931"/>
            <a:ext cx="0" cy="457359"/>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702756" y="4267501"/>
            <a:ext cx="0" cy="457359"/>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6082632" y="4317393"/>
            <a:ext cx="639737" cy="1152623"/>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162752" y="5746708"/>
            <a:ext cx="232406" cy="21115"/>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6345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p:cNvCxnSpPr/>
          <p:nvPr/>
        </p:nvCxnSpPr>
        <p:spPr>
          <a:xfrm>
            <a:off x="2458224" y="3219931"/>
            <a:ext cx="647427" cy="2289551"/>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Data Science Methodology</a:t>
            </a:r>
            <a:endParaRPr lang="en-US" dirty="0"/>
          </a:p>
        </p:txBody>
      </p:sp>
      <p:sp>
        <p:nvSpPr>
          <p:cNvPr id="3" name="Rounded Rectangle 2"/>
          <p:cNvSpPr/>
          <p:nvPr/>
        </p:nvSpPr>
        <p:spPr>
          <a:xfrm>
            <a:off x="2250115" y="1655634"/>
            <a:ext cx="1983103" cy="652311"/>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Business understanding</a:t>
            </a:r>
            <a:endParaRPr lang="en-US" dirty="0"/>
          </a:p>
        </p:txBody>
      </p:sp>
      <p:sp>
        <p:nvSpPr>
          <p:cNvPr id="6" name="Rectangle 5"/>
          <p:cNvSpPr/>
          <p:nvPr/>
        </p:nvSpPr>
        <p:spPr>
          <a:xfrm>
            <a:off x="3105651" y="2715751"/>
            <a:ext cx="2686853" cy="369332"/>
          </a:xfrm>
          <a:prstGeom prst="rect">
            <a:avLst/>
          </a:prstGeom>
        </p:spPr>
        <p:txBody>
          <a:bodyPr wrap="none">
            <a:spAutoFit/>
          </a:bodyPr>
          <a:lstStyle/>
          <a:p>
            <a:pPr lvl="0" algn="ctr">
              <a:buClr>
                <a:srgbClr val="000000"/>
              </a:buClr>
              <a:buSzPts val="1800"/>
            </a:pPr>
            <a:r>
              <a:rPr lang="en-GB" dirty="0">
                <a:solidFill>
                  <a:schemeClr val="bg1"/>
                </a:solidFill>
                <a:latin typeface="Source Sans Pro Black"/>
                <a:ea typeface="Source Sans Pro Black"/>
                <a:cs typeface="Source Sans Pro Black"/>
                <a:sym typeface="Source Sans Pro Black"/>
              </a:rPr>
              <a:t>Business Understanding</a:t>
            </a:r>
          </a:p>
        </p:txBody>
      </p:sp>
      <p:sp>
        <p:nvSpPr>
          <p:cNvPr id="7" name="Rounded Rectangle 6"/>
          <p:cNvSpPr/>
          <p:nvPr/>
        </p:nvSpPr>
        <p:spPr>
          <a:xfrm>
            <a:off x="5349527" y="1657707"/>
            <a:ext cx="1496472" cy="652311"/>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Analytic </a:t>
            </a:r>
          </a:p>
          <a:p>
            <a:pPr algn="ctr"/>
            <a:r>
              <a:rPr lang="en-US" dirty="0" smtClean="0"/>
              <a:t>Approach</a:t>
            </a:r>
            <a:endParaRPr lang="en-US" dirty="0"/>
          </a:p>
        </p:txBody>
      </p:sp>
      <p:sp>
        <p:nvSpPr>
          <p:cNvPr id="8" name="Rounded Rectangle 7"/>
          <p:cNvSpPr/>
          <p:nvPr/>
        </p:nvSpPr>
        <p:spPr>
          <a:xfrm>
            <a:off x="6643675" y="2567621"/>
            <a:ext cx="1644879" cy="652311"/>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Requirements</a:t>
            </a:r>
            <a:endParaRPr lang="en-US" dirty="0"/>
          </a:p>
        </p:txBody>
      </p:sp>
      <p:sp>
        <p:nvSpPr>
          <p:cNvPr id="9" name="Rounded Rectangle 8"/>
          <p:cNvSpPr/>
          <p:nvPr/>
        </p:nvSpPr>
        <p:spPr>
          <a:xfrm>
            <a:off x="6643675" y="3711471"/>
            <a:ext cx="1767803" cy="494403"/>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Collection</a:t>
            </a:r>
            <a:endParaRPr lang="en-US" dirty="0"/>
          </a:p>
        </p:txBody>
      </p:sp>
      <p:sp>
        <p:nvSpPr>
          <p:cNvPr id="10" name="Rounded Rectangle 9"/>
          <p:cNvSpPr/>
          <p:nvPr/>
        </p:nvSpPr>
        <p:spPr>
          <a:xfrm>
            <a:off x="6520751" y="4768325"/>
            <a:ext cx="1767803" cy="494403"/>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Understanding</a:t>
            </a:r>
            <a:endParaRPr lang="en-US" dirty="0"/>
          </a:p>
        </p:txBody>
      </p:sp>
      <p:sp>
        <p:nvSpPr>
          <p:cNvPr id="11" name="Rounded Rectangle 10"/>
          <p:cNvSpPr/>
          <p:nvPr/>
        </p:nvSpPr>
        <p:spPr>
          <a:xfrm>
            <a:off x="4465627" y="5522280"/>
            <a:ext cx="1767803" cy="494403"/>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Preparation</a:t>
            </a:r>
            <a:endParaRPr lang="en-US" dirty="0"/>
          </a:p>
        </p:txBody>
      </p:sp>
      <p:sp>
        <p:nvSpPr>
          <p:cNvPr id="12" name="Rounded Rectangle 11"/>
          <p:cNvSpPr/>
          <p:nvPr/>
        </p:nvSpPr>
        <p:spPr>
          <a:xfrm>
            <a:off x="2394951" y="5520621"/>
            <a:ext cx="1767803" cy="494403"/>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Modeling</a:t>
            </a:r>
            <a:endParaRPr lang="en-US" dirty="0"/>
          </a:p>
        </p:txBody>
      </p:sp>
      <p:sp>
        <p:nvSpPr>
          <p:cNvPr id="13" name="Rounded Rectangle 12"/>
          <p:cNvSpPr/>
          <p:nvPr/>
        </p:nvSpPr>
        <p:spPr>
          <a:xfrm>
            <a:off x="1258566" y="4521125"/>
            <a:ext cx="1526321" cy="342003"/>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Evaluation</a:t>
            </a:r>
            <a:endParaRPr lang="en-US" dirty="0"/>
          </a:p>
        </p:txBody>
      </p:sp>
      <p:sp>
        <p:nvSpPr>
          <p:cNvPr id="15" name="Rounded Rectangle 14"/>
          <p:cNvSpPr/>
          <p:nvPr/>
        </p:nvSpPr>
        <p:spPr>
          <a:xfrm>
            <a:off x="1258566" y="2743080"/>
            <a:ext cx="1526321" cy="342003"/>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Feedback</a:t>
            </a:r>
            <a:endParaRPr lang="en-US" dirty="0"/>
          </a:p>
        </p:txBody>
      </p:sp>
      <p:sp>
        <p:nvSpPr>
          <p:cNvPr id="14" name="Rounded Rectangle 13"/>
          <p:cNvSpPr/>
          <p:nvPr/>
        </p:nvSpPr>
        <p:spPr>
          <a:xfrm>
            <a:off x="1165863" y="3540469"/>
            <a:ext cx="1526321" cy="342003"/>
          </a:xfrm>
          <a:prstGeom prst="roundRect">
            <a:avLst/>
          </a:prstGeom>
          <a:solidFill>
            <a:srgbClr val="1866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Deployment</a:t>
            </a:r>
            <a:endParaRPr lang="en-US" dirty="0"/>
          </a:p>
        </p:txBody>
      </p:sp>
      <p:cxnSp>
        <p:nvCxnSpPr>
          <p:cNvPr id="17" name="Straight Arrow Connector 16"/>
          <p:cNvCxnSpPr/>
          <p:nvPr/>
        </p:nvCxnSpPr>
        <p:spPr>
          <a:xfrm>
            <a:off x="4400336" y="1966754"/>
            <a:ext cx="813295" cy="11140"/>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016155" y="3890397"/>
            <a:ext cx="0" cy="571219"/>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2016155" y="3085081"/>
            <a:ext cx="0" cy="418819"/>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927026" y="5015527"/>
            <a:ext cx="378794" cy="571219"/>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136918" y="4959595"/>
            <a:ext cx="337804" cy="54988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923986" y="2104211"/>
            <a:ext cx="417580" cy="40746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7550356" y="3300167"/>
            <a:ext cx="0" cy="40746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7550356" y="4317392"/>
            <a:ext cx="0" cy="407467"/>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6319131" y="5470014"/>
            <a:ext cx="403237" cy="233463"/>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7702756" y="3219931"/>
            <a:ext cx="0" cy="457359"/>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702756" y="4267501"/>
            <a:ext cx="0" cy="457359"/>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6082632" y="4317393"/>
            <a:ext cx="639737" cy="1152623"/>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2" idx="3"/>
          </p:cNvCxnSpPr>
          <p:nvPr/>
        </p:nvCxnSpPr>
        <p:spPr>
          <a:xfrm flipH="1">
            <a:off x="4162752" y="5746708"/>
            <a:ext cx="232406" cy="21115"/>
          </a:xfrm>
          <a:prstGeom prst="straightConnector1">
            <a:avLst/>
          </a:prstGeom>
          <a:ln w="57150" cmpd="sng">
            <a:solidFill>
              <a:schemeClr val="accent6">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27259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805" y="546657"/>
            <a:ext cx="8120997" cy="1037075"/>
          </a:xfrm>
        </p:spPr>
        <p:txBody>
          <a:bodyPr>
            <a:noAutofit/>
          </a:bodyPr>
          <a:lstStyle/>
          <a:p>
            <a:r>
              <a:rPr lang="en-US" sz="3600" dirty="0" smtClean="0"/>
              <a:t>The general framework for </a:t>
            </a:r>
            <a:br>
              <a:rPr lang="en-US" sz="3600" dirty="0" smtClean="0"/>
            </a:br>
            <a:r>
              <a:rPr lang="en-US" sz="3600" dirty="0" smtClean="0"/>
              <a:t>ML algorithms</a:t>
            </a:r>
            <a:br>
              <a:rPr lang="en-US" sz="3600" dirty="0" smtClean="0"/>
            </a:br>
            <a:endParaRPr lang="en-US" sz="3600" dirty="0"/>
          </a:p>
        </p:txBody>
      </p:sp>
      <p:sp>
        <p:nvSpPr>
          <p:cNvPr id="3" name="Content Placeholder 2"/>
          <p:cNvSpPr>
            <a:spLocks noGrp="1"/>
          </p:cNvSpPr>
          <p:nvPr>
            <p:ph idx="1"/>
          </p:nvPr>
        </p:nvSpPr>
        <p:spPr>
          <a:ln w="76200" cmpd="sng">
            <a:gradFill flip="none" rotWithShape="1">
              <a:gsLst>
                <a:gs pos="98000">
                  <a:schemeClr val="accent6">
                    <a:lumMod val="75000"/>
                  </a:schemeClr>
                </a:gs>
                <a:gs pos="0">
                  <a:prstClr val="white"/>
                </a:gs>
              </a:gsLst>
              <a:path path="circle">
                <a:fillToRect l="50000" t="50000" r="50000" b="50000"/>
              </a:path>
              <a:tileRect/>
            </a:gradFill>
          </a:ln>
        </p:spPr>
        <p:txBody>
          <a:bodyPr>
            <a:normAutofit/>
          </a:bodyPr>
          <a:lstStyle/>
          <a:p>
            <a:r>
              <a:rPr lang="en-US" dirty="0" smtClean="0"/>
              <a:t>Almost all machine learning algorithms consist of 4 components:</a:t>
            </a:r>
          </a:p>
          <a:p>
            <a:pPr lvl="1">
              <a:buFont typeface="Wingdings" charset="2"/>
              <a:buChar char="§"/>
            </a:pPr>
            <a:r>
              <a:rPr lang="en-US" dirty="0" smtClean="0"/>
              <a:t>the data</a:t>
            </a:r>
          </a:p>
          <a:p>
            <a:pPr lvl="1">
              <a:buFont typeface="Wingdings" charset="2"/>
              <a:buChar char="§"/>
            </a:pPr>
            <a:r>
              <a:rPr lang="en-US" dirty="0" smtClean="0"/>
              <a:t>the model</a:t>
            </a:r>
          </a:p>
          <a:p>
            <a:pPr lvl="1">
              <a:buFont typeface="Wingdings" charset="2"/>
              <a:buChar char="§"/>
            </a:pPr>
            <a:r>
              <a:rPr lang="en-US" dirty="0" smtClean="0"/>
              <a:t>the criterion</a:t>
            </a:r>
          </a:p>
          <a:p>
            <a:pPr lvl="1">
              <a:buFont typeface="Wingdings" charset="2"/>
              <a:buChar char="§"/>
            </a:pPr>
            <a:r>
              <a:rPr lang="en-US" dirty="0" smtClean="0"/>
              <a:t>the </a:t>
            </a:r>
            <a:r>
              <a:rPr lang="en-US" dirty="0" err="1" smtClean="0"/>
              <a:t>optimiser</a:t>
            </a:r>
            <a:endParaRPr lang="en-US" dirty="0" smtClean="0"/>
          </a:p>
          <a:p>
            <a:endParaRPr lang="en-US" dirty="0"/>
          </a:p>
        </p:txBody>
      </p:sp>
    </p:spTree>
    <p:extLst>
      <p:ext uri="{BB962C8B-B14F-4D97-AF65-F5344CB8AC3E}">
        <p14:creationId xmlns:p14="http://schemas.microsoft.com/office/powerpoint/2010/main" val="228199939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 of Machine Learning Problems</a:t>
            </a:r>
            <a:endParaRPr lang="en-US" dirty="0"/>
          </a:p>
        </p:txBody>
      </p:sp>
      <p:sp>
        <p:nvSpPr>
          <p:cNvPr id="5" name="TextBox 4"/>
          <p:cNvSpPr txBox="1"/>
          <p:nvPr/>
        </p:nvSpPr>
        <p:spPr>
          <a:xfrm>
            <a:off x="1508787" y="1898652"/>
            <a:ext cx="1932290" cy="461665"/>
          </a:xfrm>
          <a:prstGeom prst="rect">
            <a:avLst/>
          </a:prstGeom>
          <a:solidFill>
            <a:schemeClr val="bg1"/>
          </a:solidFill>
          <a:ln>
            <a:solidFill>
              <a:schemeClr val="accent6">
                <a:lumMod val="75000"/>
              </a:schemeClr>
            </a:solidFill>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b="1" dirty="0" smtClean="0">
                <a:solidFill>
                  <a:schemeClr val="accent6">
                    <a:lumMod val="75000"/>
                  </a:schemeClr>
                </a:solidFill>
              </a:rPr>
              <a:t>1. Supervised </a:t>
            </a:r>
          </a:p>
        </p:txBody>
      </p:sp>
      <p:sp>
        <p:nvSpPr>
          <p:cNvPr id="6" name="Rectangle 5"/>
          <p:cNvSpPr/>
          <p:nvPr/>
        </p:nvSpPr>
        <p:spPr>
          <a:xfrm>
            <a:off x="1508786" y="2725369"/>
            <a:ext cx="2346010" cy="461665"/>
          </a:xfrm>
          <a:prstGeom prst="rect">
            <a:avLst/>
          </a:prstGeom>
          <a:solidFill>
            <a:schemeClr val="bg1"/>
          </a:solidFill>
          <a:ln>
            <a:solidFill>
              <a:schemeClr val="accent6">
                <a:lumMod val="75000"/>
              </a:schemeClr>
            </a:solidFill>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b="1" dirty="0">
                <a:solidFill>
                  <a:schemeClr val="accent6">
                    <a:lumMod val="75000"/>
                  </a:schemeClr>
                </a:solidFill>
              </a:rPr>
              <a:t>2. Unsupervised</a:t>
            </a:r>
          </a:p>
        </p:txBody>
      </p:sp>
      <p:sp>
        <p:nvSpPr>
          <p:cNvPr id="7" name="Rectangle 6"/>
          <p:cNvSpPr/>
          <p:nvPr/>
        </p:nvSpPr>
        <p:spPr>
          <a:xfrm>
            <a:off x="1508787" y="4398917"/>
            <a:ext cx="3137022" cy="461665"/>
          </a:xfrm>
          <a:prstGeom prst="rect">
            <a:avLst/>
          </a:prstGeom>
          <a:solidFill>
            <a:schemeClr val="bg1"/>
          </a:solidFill>
          <a:ln>
            <a:solidFill>
              <a:schemeClr val="accent6">
                <a:lumMod val="75000"/>
              </a:schemeClr>
            </a:solidFill>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b="1" dirty="0">
                <a:solidFill>
                  <a:schemeClr val="accent6">
                    <a:lumMod val="75000"/>
                  </a:schemeClr>
                </a:solidFill>
              </a:rPr>
              <a:t>4. Reinforced Learning </a:t>
            </a:r>
          </a:p>
        </p:txBody>
      </p:sp>
      <p:sp>
        <p:nvSpPr>
          <p:cNvPr id="13" name="Rectangle 12"/>
          <p:cNvSpPr/>
          <p:nvPr/>
        </p:nvSpPr>
        <p:spPr>
          <a:xfrm>
            <a:off x="1508788" y="3586245"/>
            <a:ext cx="2858497" cy="461665"/>
          </a:xfrm>
          <a:prstGeom prst="rect">
            <a:avLst/>
          </a:prstGeom>
          <a:solidFill>
            <a:schemeClr val="bg1"/>
          </a:solidFill>
          <a:ln>
            <a:solidFill>
              <a:schemeClr val="accent6">
                <a:lumMod val="75000"/>
              </a:schemeClr>
            </a:solidFill>
          </a:ln>
          <a:scene3d>
            <a:camera prst="orthographicFront">
              <a:rot lat="0"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b="1" dirty="0">
                <a:solidFill>
                  <a:schemeClr val="accent6">
                    <a:lumMod val="75000"/>
                  </a:schemeClr>
                </a:solidFill>
              </a:rPr>
              <a:t>3. Semi-supervised</a:t>
            </a:r>
          </a:p>
        </p:txBody>
      </p:sp>
    </p:spTree>
    <p:extLst>
      <p:ext uri="{BB962C8B-B14F-4D97-AF65-F5344CB8AC3E}">
        <p14:creationId xmlns:p14="http://schemas.microsoft.com/office/powerpoint/2010/main" val="2784423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 of Machine Learning Problems</a:t>
            </a:r>
            <a:endParaRPr lang="en-US" dirty="0"/>
          </a:p>
        </p:txBody>
      </p:sp>
      <p:sp>
        <p:nvSpPr>
          <p:cNvPr id="5" name="TextBox 4"/>
          <p:cNvSpPr txBox="1"/>
          <p:nvPr/>
        </p:nvSpPr>
        <p:spPr>
          <a:xfrm>
            <a:off x="797371" y="1667817"/>
            <a:ext cx="1932290" cy="52322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800" b="1" dirty="0" smtClean="0">
                <a:solidFill>
                  <a:schemeClr val="accent6">
                    <a:lumMod val="75000"/>
                  </a:schemeClr>
                </a:solidFill>
              </a:rPr>
              <a:t>Supervised </a:t>
            </a:r>
          </a:p>
        </p:txBody>
      </p:sp>
      <p:sp>
        <p:nvSpPr>
          <p:cNvPr id="10" name="TextBox 9"/>
          <p:cNvSpPr txBox="1"/>
          <p:nvPr/>
        </p:nvSpPr>
        <p:spPr>
          <a:xfrm>
            <a:off x="2640410" y="2873672"/>
            <a:ext cx="1932290" cy="523220"/>
          </a:xfrm>
          <a:prstGeom prst="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800" b="1" dirty="0" smtClean="0">
                <a:solidFill>
                  <a:schemeClr val="accent6">
                    <a:lumMod val="75000"/>
                  </a:schemeClr>
                </a:solidFill>
              </a:rPr>
              <a:t>Regression </a:t>
            </a:r>
          </a:p>
        </p:txBody>
      </p:sp>
      <p:cxnSp>
        <p:nvCxnSpPr>
          <p:cNvPr id="19" name="Elbow Connector 18"/>
          <p:cNvCxnSpPr>
            <a:stCxn id="5" idx="2"/>
            <a:endCxn id="10" idx="1"/>
          </p:cNvCxnSpPr>
          <p:nvPr/>
        </p:nvCxnSpPr>
        <p:spPr>
          <a:xfrm rot="16200000" flipH="1">
            <a:off x="1729841" y="2224712"/>
            <a:ext cx="944245" cy="876894"/>
          </a:xfrm>
          <a:prstGeom prst="bentConnector2">
            <a:avLst/>
          </a:prstGeom>
          <a:ln>
            <a:solidFill>
              <a:srgbClr val="F2F2F2"/>
            </a:solidFill>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5" idx="2"/>
            <a:endCxn id="9" idx="1"/>
          </p:cNvCxnSpPr>
          <p:nvPr/>
        </p:nvCxnSpPr>
        <p:spPr>
          <a:xfrm rot="16200000" flipH="1">
            <a:off x="1146613" y="2807940"/>
            <a:ext cx="2110700" cy="876894"/>
          </a:xfrm>
          <a:prstGeom prst="bentConnector2">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2" name="Google Shape;626;p51"/>
          <p:cNvSpPr txBox="1"/>
          <p:nvPr/>
        </p:nvSpPr>
        <p:spPr>
          <a:xfrm>
            <a:off x="5040651" y="2878387"/>
            <a:ext cx="2164500"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dirty="0" smtClean="0">
                <a:solidFill>
                  <a:schemeClr val="lt1"/>
                </a:solidFill>
                <a:latin typeface="Source Sans Pro Black"/>
                <a:ea typeface="Source Sans Pro Black"/>
                <a:cs typeface="Source Sans Pro Black"/>
                <a:sym typeface="Source Sans Pro Black"/>
              </a:rPr>
              <a:t>Continuous output / Price/Temp</a:t>
            </a:r>
            <a:endParaRPr sz="1800" b="0" i="0" u="none" strike="noStrike" cap="none" dirty="0">
              <a:solidFill>
                <a:schemeClr val="lt1"/>
              </a:solidFill>
              <a:latin typeface="Source Sans Pro Black"/>
              <a:ea typeface="Source Sans Pro Black"/>
              <a:cs typeface="Source Sans Pro Black"/>
              <a:sym typeface="Source Sans Pro Black"/>
            </a:endParaRPr>
          </a:p>
        </p:txBody>
      </p:sp>
      <p:grpSp>
        <p:nvGrpSpPr>
          <p:cNvPr id="4" name="Group 3"/>
          <p:cNvGrpSpPr/>
          <p:nvPr/>
        </p:nvGrpSpPr>
        <p:grpSpPr>
          <a:xfrm>
            <a:off x="2640410" y="4040127"/>
            <a:ext cx="5792864" cy="2765221"/>
            <a:chOff x="2640410" y="4040126"/>
            <a:chExt cx="5792864" cy="2765221"/>
          </a:xfrm>
        </p:grpSpPr>
        <p:sp>
          <p:nvSpPr>
            <p:cNvPr id="9" name="TextBox 8"/>
            <p:cNvSpPr txBox="1"/>
            <p:nvPr/>
          </p:nvSpPr>
          <p:spPr>
            <a:xfrm>
              <a:off x="2640410" y="4040126"/>
              <a:ext cx="2172514" cy="523220"/>
            </a:xfrm>
            <a:prstGeom prst="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800" b="1" dirty="0" smtClean="0">
                  <a:solidFill>
                    <a:srgbClr val="E46C0A"/>
                  </a:solidFill>
                </a:rPr>
                <a:t>Classification </a:t>
              </a:r>
            </a:p>
          </p:txBody>
        </p:sp>
        <p:pic>
          <p:nvPicPr>
            <p:cNvPr id="3" name="Picture 2"/>
            <p:cNvPicPr>
              <a:picLocks noChangeAspect="1"/>
            </p:cNvPicPr>
            <p:nvPr/>
          </p:nvPicPr>
          <p:blipFill rotWithShape="1">
            <a:blip r:embed="rId2"/>
            <a:srcRect r="49392"/>
            <a:stretch/>
          </p:blipFill>
          <p:spPr>
            <a:xfrm>
              <a:off x="5670784" y="4040126"/>
              <a:ext cx="2762490" cy="2765221"/>
            </a:xfrm>
            <a:prstGeom prst="rect">
              <a:avLst/>
            </a:prstGeom>
          </p:spPr>
        </p:pic>
      </p:grpSp>
      <p:pic>
        <p:nvPicPr>
          <p:cNvPr id="14" name="Picture 13"/>
          <p:cNvPicPr>
            <a:picLocks noChangeAspect="1"/>
          </p:cNvPicPr>
          <p:nvPr/>
        </p:nvPicPr>
        <p:blipFill rotWithShape="1">
          <a:blip r:embed="rId2"/>
          <a:srcRect l="51075"/>
          <a:stretch/>
        </p:blipFill>
        <p:spPr>
          <a:xfrm>
            <a:off x="5762630" y="1339468"/>
            <a:ext cx="2670644" cy="2765221"/>
          </a:xfrm>
          <a:prstGeom prst="rect">
            <a:avLst/>
          </a:prstGeom>
        </p:spPr>
      </p:pic>
    </p:spTree>
    <p:extLst>
      <p:ext uri="{BB962C8B-B14F-4D97-AF65-F5344CB8AC3E}">
        <p14:creationId xmlns:p14="http://schemas.microsoft.com/office/powerpoint/2010/main" val="1793670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Regression Model</a:t>
            </a:r>
            <a:endParaRPr lang="en-US" b="1" dirty="0"/>
          </a:p>
        </p:txBody>
      </p:sp>
      <p:graphicFrame>
        <p:nvGraphicFramePr>
          <p:cNvPr id="12" name="Diagram 11"/>
          <p:cNvGraphicFramePr/>
          <p:nvPr>
            <p:extLst>
              <p:ext uri="{D42A27DB-BD31-4B8C-83A1-F6EECF244321}">
                <p14:modId xmlns:p14="http://schemas.microsoft.com/office/powerpoint/2010/main" val="3106818479"/>
              </p:ext>
            </p:extLst>
          </p:nvPr>
        </p:nvGraphicFramePr>
        <p:xfrm>
          <a:off x="1557531" y="1687780"/>
          <a:ext cx="4930340" cy="3505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1768501" y="1687780"/>
            <a:ext cx="2607040" cy="32310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5676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90875" y="136900"/>
            <a:ext cx="8520600" cy="76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5"/>
                </a:solidFill>
              </a:rPr>
              <a:t>The Linear Regression model</a:t>
            </a:r>
            <a:endParaRPr b="1">
              <a:solidFill>
                <a:schemeClr val="accent5"/>
              </a:solidFill>
            </a:endParaRPr>
          </a:p>
        </p:txBody>
      </p:sp>
      <p:sp>
        <p:nvSpPr>
          <p:cNvPr id="61" name="Google Shape;61;p14"/>
          <p:cNvSpPr txBox="1"/>
          <p:nvPr/>
        </p:nvSpPr>
        <p:spPr>
          <a:xfrm>
            <a:off x="5870498" y="2435167"/>
            <a:ext cx="31146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latin typeface="Alegreya"/>
                <a:ea typeface="Alegreya"/>
                <a:cs typeface="Alegreya"/>
                <a:sym typeface="Alegreya"/>
              </a:rPr>
              <a:t>Linear Regression model </a:t>
            </a:r>
            <a:endParaRPr sz="2200" b="1">
              <a:latin typeface="Alegreya"/>
              <a:ea typeface="Alegreya"/>
              <a:cs typeface="Alegreya"/>
              <a:sym typeface="Alegreya"/>
            </a:endParaRPr>
          </a:p>
        </p:txBody>
      </p:sp>
      <p:grpSp>
        <p:nvGrpSpPr>
          <p:cNvPr id="62" name="Google Shape;62;p14"/>
          <p:cNvGrpSpPr/>
          <p:nvPr/>
        </p:nvGrpSpPr>
        <p:grpSpPr>
          <a:xfrm>
            <a:off x="582128" y="2435296"/>
            <a:ext cx="4663110" cy="3806400"/>
            <a:chOff x="2124487" y="2072731"/>
            <a:chExt cx="4620600" cy="2188089"/>
          </a:xfrm>
        </p:grpSpPr>
        <p:cxnSp>
          <p:nvCxnSpPr>
            <p:cNvPr id="63" name="Google Shape;63;p14"/>
            <p:cNvCxnSpPr/>
            <p:nvPr/>
          </p:nvCxnSpPr>
          <p:spPr>
            <a:xfrm flipH="1">
              <a:off x="2433512" y="2072731"/>
              <a:ext cx="38700" cy="2180100"/>
            </a:xfrm>
            <a:prstGeom prst="straightConnector1">
              <a:avLst/>
            </a:prstGeom>
            <a:noFill/>
            <a:ln w="38100" cap="flat" cmpd="sng">
              <a:solidFill>
                <a:srgbClr val="0000FF"/>
              </a:solidFill>
              <a:prstDash val="solid"/>
              <a:round/>
              <a:headEnd type="triangle" w="med" len="med"/>
              <a:tailEnd type="none" w="med" len="med"/>
            </a:ln>
          </p:spPr>
        </p:cxnSp>
        <p:cxnSp>
          <p:nvCxnSpPr>
            <p:cNvPr id="64" name="Google Shape;64;p14"/>
            <p:cNvCxnSpPr/>
            <p:nvPr/>
          </p:nvCxnSpPr>
          <p:spPr>
            <a:xfrm rot="10800000" flipH="1">
              <a:off x="2433475" y="4244920"/>
              <a:ext cx="4243800" cy="15900"/>
            </a:xfrm>
            <a:prstGeom prst="straightConnector1">
              <a:avLst/>
            </a:prstGeom>
            <a:noFill/>
            <a:ln w="38100" cap="flat" cmpd="sng">
              <a:solidFill>
                <a:srgbClr val="000000"/>
              </a:solidFill>
              <a:prstDash val="solid"/>
              <a:round/>
              <a:headEnd type="none" w="med" len="med"/>
              <a:tailEnd type="triangle" w="med" len="med"/>
            </a:ln>
          </p:spPr>
        </p:cxnSp>
        <p:cxnSp>
          <p:nvCxnSpPr>
            <p:cNvPr id="65" name="Google Shape;65;p14"/>
            <p:cNvCxnSpPr/>
            <p:nvPr/>
          </p:nvCxnSpPr>
          <p:spPr>
            <a:xfrm rot="10800000" flipH="1">
              <a:off x="2124487" y="2635986"/>
              <a:ext cx="4620600" cy="1252500"/>
            </a:xfrm>
            <a:prstGeom prst="straightConnector1">
              <a:avLst/>
            </a:prstGeom>
            <a:noFill/>
            <a:ln w="38100" cap="flat" cmpd="sng">
              <a:solidFill>
                <a:srgbClr val="0000FF"/>
              </a:solidFill>
              <a:prstDash val="solid"/>
              <a:round/>
              <a:headEnd type="none" w="med" len="med"/>
              <a:tailEnd type="none" w="med" len="med"/>
            </a:ln>
          </p:spPr>
        </p:cxnSp>
      </p:grpSp>
      <p:grpSp>
        <p:nvGrpSpPr>
          <p:cNvPr id="66" name="Google Shape;66;p14"/>
          <p:cNvGrpSpPr/>
          <p:nvPr/>
        </p:nvGrpSpPr>
        <p:grpSpPr>
          <a:xfrm>
            <a:off x="5226381" y="1291383"/>
            <a:ext cx="3620906" cy="1143797"/>
            <a:chOff x="4213251" y="632293"/>
            <a:chExt cx="4363588" cy="988873"/>
          </a:xfrm>
        </p:grpSpPr>
        <p:sp>
          <p:nvSpPr>
            <p:cNvPr id="67" name="Google Shape;67;p14"/>
            <p:cNvSpPr/>
            <p:nvPr/>
          </p:nvSpPr>
          <p:spPr>
            <a:xfrm>
              <a:off x="6613550" y="1057763"/>
              <a:ext cx="358600" cy="386588"/>
            </a:xfrm>
            <a:custGeom>
              <a:avLst/>
              <a:gdLst/>
              <a:ahLst/>
              <a:cxnLst/>
              <a:rect l="l" t="t" r="r" b="b"/>
              <a:pathLst>
                <a:path w="14344" h="20618" extrusionOk="0">
                  <a:moveTo>
                    <a:pt x="0" y="0"/>
                  </a:moveTo>
                  <a:cubicBezTo>
                    <a:pt x="3299" y="7695"/>
                    <a:pt x="8421" y="14701"/>
                    <a:pt x="14344" y="20618"/>
                  </a:cubicBezTo>
                </a:path>
              </a:pathLst>
            </a:custGeom>
            <a:noFill/>
            <a:ln w="28575" cap="flat" cmpd="sng">
              <a:solidFill>
                <a:srgbClr val="000000"/>
              </a:solidFill>
              <a:prstDash val="solid"/>
              <a:round/>
              <a:headEnd type="none" w="med" len="med"/>
              <a:tailEnd type="none" w="med" len="med"/>
            </a:ln>
          </p:spPr>
        </p:sp>
        <p:grpSp>
          <p:nvGrpSpPr>
            <p:cNvPr id="68" name="Google Shape;68;p14"/>
            <p:cNvGrpSpPr/>
            <p:nvPr/>
          </p:nvGrpSpPr>
          <p:grpSpPr>
            <a:xfrm>
              <a:off x="4213251" y="632293"/>
              <a:ext cx="4363588" cy="988873"/>
              <a:chOff x="4137051" y="632293"/>
              <a:chExt cx="4363588" cy="988873"/>
            </a:xfrm>
          </p:grpSpPr>
          <p:sp>
            <p:nvSpPr>
              <p:cNvPr id="69" name="Google Shape;69;p14"/>
              <p:cNvSpPr/>
              <p:nvPr/>
            </p:nvSpPr>
            <p:spPr>
              <a:xfrm>
                <a:off x="4137051" y="886775"/>
                <a:ext cx="403406" cy="734391"/>
              </a:xfrm>
              <a:custGeom>
                <a:avLst/>
                <a:gdLst/>
                <a:ahLst/>
                <a:cxnLst/>
                <a:rect l="l" t="t" r="r" b="b"/>
                <a:pathLst>
                  <a:path w="15295" h="30805" extrusionOk="0">
                    <a:moveTo>
                      <a:pt x="3495" y="0"/>
                    </a:moveTo>
                    <a:cubicBezTo>
                      <a:pt x="3495" y="3810"/>
                      <a:pt x="4616" y="10310"/>
                      <a:pt x="8426" y="10310"/>
                    </a:cubicBezTo>
                    <a:cubicBezTo>
                      <a:pt x="11392" y="10310"/>
                      <a:pt x="14430" y="7360"/>
                      <a:pt x="15150" y="4483"/>
                    </a:cubicBezTo>
                    <a:cubicBezTo>
                      <a:pt x="15295" y="3903"/>
                      <a:pt x="15150" y="2092"/>
                      <a:pt x="15150" y="2690"/>
                    </a:cubicBezTo>
                    <a:cubicBezTo>
                      <a:pt x="15150" y="11605"/>
                      <a:pt x="16005" y="23338"/>
                      <a:pt x="8874" y="28687"/>
                    </a:cubicBezTo>
                    <a:cubicBezTo>
                      <a:pt x="6591" y="30400"/>
                      <a:pt x="2070" y="31868"/>
                      <a:pt x="358" y="29584"/>
                    </a:cubicBezTo>
                    <a:cubicBezTo>
                      <a:pt x="-916" y="27885"/>
                      <a:pt x="2268" y="24653"/>
                      <a:pt x="4392" y="24653"/>
                    </a:cubicBezTo>
                  </a:path>
                </a:pathLst>
              </a:custGeom>
              <a:noFill/>
              <a:ln w="28575" cap="flat" cmpd="sng">
                <a:solidFill>
                  <a:srgbClr val="0000FF"/>
                </a:solidFill>
                <a:prstDash val="solid"/>
                <a:round/>
                <a:headEnd type="none" w="med" len="med"/>
                <a:tailEnd type="none" w="med" len="med"/>
              </a:ln>
            </p:spPr>
          </p:sp>
          <p:sp>
            <p:nvSpPr>
              <p:cNvPr id="70" name="Google Shape;70;p14"/>
              <p:cNvSpPr/>
              <p:nvPr/>
            </p:nvSpPr>
            <p:spPr>
              <a:xfrm>
                <a:off x="4809400" y="1242656"/>
                <a:ext cx="369800" cy="9169"/>
              </a:xfrm>
              <a:custGeom>
                <a:avLst/>
                <a:gdLst/>
                <a:ahLst/>
                <a:cxnLst/>
                <a:rect l="l" t="t" r="r" b="b"/>
                <a:pathLst>
                  <a:path w="14792" h="489" extrusionOk="0">
                    <a:moveTo>
                      <a:pt x="0" y="0"/>
                    </a:moveTo>
                    <a:cubicBezTo>
                      <a:pt x="4895" y="612"/>
                      <a:pt x="9859" y="448"/>
                      <a:pt x="14792" y="448"/>
                    </a:cubicBezTo>
                  </a:path>
                </a:pathLst>
              </a:custGeom>
              <a:noFill/>
              <a:ln w="28575" cap="flat" cmpd="sng">
                <a:solidFill>
                  <a:srgbClr val="0000FF"/>
                </a:solidFill>
                <a:prstDash val="solid"/>
                <a:round/>
                <a:headEnd type="none" w="med" len="med"/>
                <a:tailEnd type="none" w="med" len="med"/>
              </a:ln>
            </p:spPr>
          </p:sp>
          <p:sp>
            <p:nvSpPr>
              <p:cNvPr id="71" name="Google Shape;71;p14"/>
              <p:cNvSpPr/>
              <p:nvPr/>
            </p:nvSpPr>
            <p:spPr>
              <a:xfrm>
                <a:off x="4820625" y="1326694"/>
                <a:ext cx="381000" cy="13650"/>
              </a:xfrm>
              <a:custGeom>
                <a:avLst/>
                <a:gdLst/>
                <a:ahLst/>
                <a:cxnLst/>
                <a:rect l="l" t="t" r="r" b="b"/>
                <a:pathLst>
                  <a:path w="15240" h="728" extrusionOk="0">
                    <a:moveTo>
                      <a:pt x="0" y="0"/>
                    </a:moveTo>
                    <a:cubicBezTo>
                      <a:pt x="4931" y="1232"/>
                      <a:pt x="10158" y="448"/>
                      <a:pt x="15240" y="448"/>
                    </a:cubicBezTo>
                  </a:path>
                </a:pathLst>
              </a:custGeom>
              <a:noFill/>
              <a:ln w="28575" cap="flat" cmpd="sng">
                <a:solidFill>
                  <a:srgbClr val="0000FF"/>
                </a:solidFill>
                <a:prstDash val="solid"/>
                <a:round/>
                <a:headEnd type="none" w="med" len="med"/>
                <a:tailEnd type="none" w="med" len="med"/>
              </a:ln>
            </p:spPr>
          </p:sp>
          <p:sp>
            <p:nvSpPr>
              <p:cNvPr id="72" name="Google Shape;72;p14"/>
              <p:cNvSpPr/>
              <p:nvPr/>
            </p:nvSpPr>
            <p:spPr>
              <a:xfrm>
                <a:off x="5448150" y="1059174"/>
                <a:ext cx="913950" cy="385200"/>
              </a:xfrm>
              <a:custGeom>
                <a:avLst/>
                <a:gdLst/>
                <a:ahLst/>
                <a:cxnLst/>
                <a:rect l="l" t="t" r="r" b="b"/>
                <a:pathLst>
                  <a:path w="36558" h="20544" extrusionOk="0">
                    <a:moveTo>
                      <a:pt x="0" y="821"/>
                    </a:moveTo>
                    <a:cubicBezTo>
                      <a:pt x="3580" y="7087"/>
                      <a:pt x="3406" y="16868"/>
                      <a:pt x="9861" y="20095"/>
                    </a:cubicBezTo>
                    <a:cubicBezTo>
                      <a:pt x="13457" y="21893"/>
                      <a:pt x="18826" y="16047"/>
                      <a:pt x="18826" y="12027"/>
                    </a:cubicBezTo>
                    <a:cubicBezTo>
                      <a:pt x="18826" y="9935"/>
                      <a:pt x="20305" y="4273"/>
                      <a:pt x="18826" y="5752"/>
                    </a:cubicBezTo>
                    <a:cubicBezTo>
                      <a:pt x="14042" y="10536"/>
                      <a:pt x="27055" y="21287"/>
                      <a:pt x="33618" y="19647"/>
                    </a:cubicBezTo>
                    <a:cubicBezTo>
                      <a:pt x="40052" y="18039"/>
                      <a:pt x="34618" y="-2593"/>
                      <a:pt x="28687" y="373"/>
                    </a:cubicBezTo>
                  </a:path>
                </a:pathLst>
              </a:custGeom>
              <a:noFill/>
              <a:ln w="28575" cap="flat" cmpd="sng">
                <a:solidFill>
                  <a:srgbClr val="FF0000"/>
                </a:solidFill>
                <a:prstDash val="solid"/>
                <a:round/>
                <a:headEnd type="none" w="med" len="med"/>
                <a:tailEnd type="none" w="med" len="med"/>
              </a:ln>
            </p:spPr>
          </p:sp>
          <p:sp>
            <p:nvSpPr>
              <p:cNvPr id="73" name="Google Shape;73;p14"/>
              <p:cNvSpPr/>
              <p:nvPr/>
            </p:nvSpPr>
            <p:spPr>
              <a:xfrm>
                <a:off x="6582175" y="1082963"/>
                <a:ext cx="302575" cy="310969"/>
              </a:xfrm>
              <a:custGeom>
                <a:avLst/>
                <a:gdLst/>
                <a:ahLst/>
                <a:cxnLst/>
                <a:rect l="l" t="t" r="r" b="b"/>
                <a:pathLst>
                  <a:path w="12103" h="16585" extrusionOk="0">
                    <a:moveTo>
                      <a:pt x="12103" y="0"/>
                    </a:moveTo>
                    <a:cubicBezTo>
                      <a:pt x="7721" y="5257"/>
                      <a:pt x="3066" y="10466"/>
                      <a:pt x="0" y="16585"/>
                    </a:cubicBezTo>
                  </a:path>
                </a:pathLst>
              </a:custGeom>
              <a:noFill/>
              <a:ln w="28575" cap="flat" cmpd="sng">
                <a:solidFill>
                  <a:srgbClr val="000000"/>
                </a:solidFill>
                <a:prstDash val="solid"/>
                <a:round/>
                <a:headEnd type="none" w="med" len="med"/>
                <a:tailEnd type="none" w="med" len="med"/>
              </a:ln>
            </p:spPr>
          </p:sp>
          <p:sp>
            <p:nvSpPr>
              <p:cNvPr id="74" name="Google Shape;74;p14"/>
              <p:cNvSpPr/>
              <p:nvPr/>
            </p:nvSpPr>
            <p:spPr>
              <a:xfrm>
                <a:off x="7297125" y="1242656"/>
                <a:ext cx="616325" cy="22650"/>
              </a:xfrm>
              <a:custGeom>
                <a:avLst/>
                <a:gdLst/>
                <a:ahLst/>
                <a:cxnLst/>
                <a:rect l="l" t="t" r="r" b="b"/>
                <a:pathLst>
                  <a:path w="24653" h="1208" extrusionOk="0">
                    <a:moveTo>
                      <a:pt x="0" y="0"/>
                    </a:moveTo>
                    <a:cubicBezTo>
                      <a:pt x="7978" y="1993"/>
                      <a:pt x="16430" y="896"/>
                      <a:pt x="24653" y="896"/>
                    </a:cubicBezTo>
                  </a:path>
                </a:pathLst>
              </a:custGeom>
              <a:noFill/>
              <a:ln w="28575" cap="flat" cmpd="sng">
                <a:solidFill>
                  <a:srgbClr val="0000FF"/>
                </a:solidFill>
                <a:prstDash val="solid"/>
                <a:round/>
                <a:headEnd type="none" w="med" len="med"/>
                <a:tailEnd type="none" w="med" len="med"/>
              </a:ln>
            </p:spPr>
          </p:sp>
          <p:sp>
            <p:nvSpPr>
              <p:cNvPr id="75" name="Google Shape;75;p14"/>
              <p:cNvSpPr/>
              <p:nvPr/>
            </p:nvSpPr>
            <p:spPr>
              <a:xfrm>
                <a:off x="7633300" y="1116581"/>
                <a:ext cx="44825" cy="344588"/>
              </a:xfrm>
              <a:custGeom>
                <a:avLst/>
                <a:gdLst/>
                <a:ahLst/>
                <a:cxnLst/>
                <a:rect l="l" t="t" r="r" b="b"/>
                <a:pathLst>
                  <a:path w="1793" h="18378" extrusionOk="0">
                    <a:moveTo>
                      <a:pt x="0" y="0"/>
                    </a:moveTo>
                    <a:cubicBezTo>
                      <a:pt x="763" y="6108"/>
                      <a:pt x="-962" y="12874"/>
                      <a:pt x="1793" y="18378"/>
                    </a:cubicBezTo>
                  </a:path>
                </a:pathLst>
              </a:custGeom>
              <a:noFill/>
              <a:ln w="28575" cap="flat" cmpd="sng">
                <a:solidFill>
                  <a:srgbClr val="0000FF"/>
                </a:solidFill>
                <a:prstDash val="solid"/>
                <a:round/>
                <a:headEnd type="none" w="med" len="med"/>
                <a:tailEnd type="none" w="med" len="med"/>
              </a:ln>
            </p:spPr>
          </p:sp>
          <p:sp>
            <p:nvSpPr>
              <p:cNvPr id="76" name="Google Shape;76;p14"/>
              <p:cNvSpPr/>
              <p:nvPr/>
            </p:nvSpPr>
            <p:spPr>
              <a:xfrm>
                <a:off x="8168740" y="696356"/>
                <a:ext cx="331900" cy="761850"/>
              </a:xfrm>
              <a:custGeom>
                <a:avLst/>
                <a:gdLst/>
                <a:ahLst/>
                <a:cxnLst/>
                <a:rect l="l" t="t" r="r" b="b"/>
                <a:pathLst>
                  <a:path w="13276" h="40632" extrusionOk="0">
                    <a:moveTo>
                      <a:pt x="2338" y="0"/>
                    </a:moveTo>
                    <a:cubicBezTo>
                      <a:pt x="2338" y="8976"/>
                      <a:pt x="994" y="17919"/>
                      <a:pt x="994" y="26895"/>
                    </a:cubicBezTo>
                    <a:cubicBezTo>
                      <a:pt x="994" y="29738"/>
                      <a:pt x="545" y="32568"/>
                      <a:pt x="545" y="35411"/>
                    </a:cubicBezTo>
                    <a:cubicBezTo>
                      <a:pt x="545" y="37055"/>
                      <a:pt x="-619" y="41503"/>
                      <a:pt x="545" y="40342"/>
                    </a:cubicBezTo>
                    <a:cubicBezTo>
                      <a:pt x="4180" y="36715"/>
                      <a:pt x="-845" y="28733"/>
                      <a:pt x="2786" y="25102"/>
                    </a:cubicBezTo>
                    <a:cubicBezTo>
                      <a:pt x="5125" y="22763"/>
                      <a:pt x="10214" y="25593"/>
                      <a:pt x="12199" y="28239"/>
                    </a:cubicBezTo>
                    <a:cubicBezTo>
                      <a:pt x="14204" y="30912"/>
                      <a:pt x="13079" y="36095"/>
                      <a:pt x="10406" y="38100"/>
                    </a:cubicBezTo>
                    <a:cubicBezTo>
                      <a:pt x="8107" y="39825"/>
                      <a:pt x="4764" y="39445"/>
                      <a:pt x="1890" y="39445"/>
                    </a:cubicBezTo>
                    <a:cubicBezTo>
                      <a:pt x="1222" y="39445"/>
                      <a:pt x="97" y="39217"/>
                      <a:pt x="97" y="38549"/>
                    </a:cubicBezTo>
                  </a:path>
                </a:pathLst>
              </a:custGeom>
              <a:noFill/>
              <a:ln w="28575" cap="flat" cmpd="sng">
                <a:solidFill>
                  <a:srgbClr val="38761D"/>
                </a:solidFill>
                <a:prstDash val="solid"/>
                <a:round/>
                <a:headEnd type="none" w="med" len="med"/>
                <a:tailEnd type="none" w="med" len="med"/>
              </a:ln>
            </p:spPr>
          </p:sp>
          <p:sp>
            <p:nvSpPr>
              <p:cNvPr id="77" name="Google Shape;77;p14"/>
              <p:cNvSpPr/>
              <p:nvPr/>
            </p:nvSpPr>
            <p:spPr>
              <a:xfrm>
                <a:off x="4168600" y="632293"/>
                <a:ext cx="403400" cy="186581"/>
              </a:xfrm>
              <a:custGeom>
                <a:avLst/>
                <a:gdLst/>
                <a:ahLst/>
                <a:cxnLst/>
                <a:rect l="l" t="t" r="r" b="b"/>
                <a:pathLst>
                  <a:path w="16136" h="9951" extrusionOk="0">
                    <a:moveTo>
                      <a:pt x="0" y="6813"/>
                    </a:moveTo>
                    <a:cubicBezTo>
                      <a:pt x="4133" y="5436"/>
                      <a:pt x="6935" y="944"/>
                      <a:pt x="11206" y="90"/>
                    </a:cubicBezTo>
                    <a:cubicBezTo>
                      <a:pt x="14810" y="-630"/>
                      <a:pt x="14494" y="6663"/>
                      <a:pt x="16136" y="9951"/>
                    </a:cubicBezTo>
                  </a:path>
                </a:pathLst>
              </a:custGeom>
              <a:noFill/>
              <a:ln w="28575" cap="flat" cmpd="sng">
                <a:solidFill>
                  <a:srgbClr val="0000FF"/>
                </a:solidFill>
                <a:prstDash val="solid"/>
                <a:round/>
                <a:headEnd type="none" w="med" len="med"/>
                <a:tailEnd type="none" w="med" len="med"/>
              </a:ln>
            </p:spPr>
          </p:sp>
        </p:grpSp>
      </p:grpSp>
      <p:sp>
        <p:nvSpPr>
          <p:cNvPr id="78" name="Google Shape;78;p14"/>
          <p:cNvSpPr/>
          <p:nvPr/>
        </p:nvSpPr>
        <p:spPr>
          <a:xfrm>
            <a:off x="825612" y="1962985"/>
            <a:ext cx="248324" cy="447171"/>
          </a:xfrm>
          <a:custGeom>
            <a:avLst/>
            <a:gdLst/>
            <a:ahLst/>
            <a:cxnLst/>
            <a:rect l="l" t="t" r="r" b="b"/>
            <a:pathLst>
              <a:path w="15295" h="30805" extrusionOk="0">
                <a:moveTo>
                  <a:pt x="3495" y="0"/>
                </a:moveTo>
                <a:cubicBezTo>
                  <a:pt x="3495" y="3810"/>
                  <a:pt x="4616" y="10310"/>
                  <a:pt x="8426" y="10310"/>
                </a:cubicBezTo>
                <a:cubicBezTo>
                  <a:pt x="11392" y="10310"/>
                  <a:pt x="14430" y="7360"/>
                  <a:pt x="15150" y="4483"/>
                </a:cubicBezTo>
                <a:cubicBezTo>
                  <a:pt x="15295" y="3903"/>
                  <a:pt x="15150" y="2092"/>
                  <a:pt x="15150" y="2690"/>
                </a:cubicBezTo>
                <a:cubicBezTo>
                  <a:pt x="15150" y="11605"/>
                  <a:pt x="16005" y="23338"/>
                  <a:pt x="8874" y="28687"/>
                </a:cubicBezTo>
                <a:cubicBezTo>
                  <a:pt x="6591" y="30400"/>
                  <a:pt x="2070" y="31868"/>
                  <a:pt x="358" y="29584"/>
                </a:cubicBezTo>
                <a:cubicBezTo>
                  <a:pt x="-916" y="27885"/>
                  <a:pt x="2268" y="24653"/>
                  <a:pt x="4392" y="24653"/>
                </a:cubicBezTo>
              </a:path>
            </a:pathLst>
          </a:custGeom>
          <a:noFill/>
          <a:ln w="19050" cap="flat" cmpd="sng">
            <a:solidFill>
              <a:srgbClr val="0000FF"/>
            </a:solidFill>
            <a:prstDash val="solid"/>
            <a:round/>
            <a:headEnd type="none" w="med" len="med"/>
            <a:tailEnd type="none" w="med" len="med"/>
          </a:ln>
        </p:spPr>
      </p:sp>
      <p:grpSp>
        <p:nvGrpSpPr>
          <p:cNvPr id="79" name="Google Shape;79;p14"/>
          <p:cNvGrpSpPr/>
          <p:nvPr/>
        </p:nvGrpSpPr>
        <p:grpSpPr>
          <a:xfrm>
            <a:off x="5227712" y="5974421"/>
            <a:ext cx="176073" cy="347139"/>
            <a:chOff x="4831825" y="5742550"/>
            <a:chExt cx="358600" cy="515450"/>
          </a:xfrm>
        </p:grpSpPr>
        <p:sp>
          <p:nvSpPr>
            <p:cNvPr id="80" name="Google Shape;80;p14"/>
            <p:cNvSpPr/>
            <p:nvPr/>
          </p:nvSpPr>
          <p:spPr>
            <a:xfrm>
              <a:off x="4831825" y="5742550"/>
              <a:ext cx="358600" cy="515450"/>
            </a:xfrm>
            <a:custGeom>
              <a:avLst/>
              <a:gdLst/>
              <a:ahLst/>
              <a:cxnLst/>
              <a:rect l="l" t="t" r="r" b="b"/>
              <a:pathLst>
                <a:path w="14344" h="20618" extrusionOk="0">
                  <a:moveTo>
                    <a:pt x="0" y="0"/>
                  </a:moveTo>
                  <a:cubicBezTo>
                    <a:pt x="3299" y="7695"/>
                    <a:pt x="8421" y="14701"/>
                    <a:pt x="14344" y="20618"/>
                  </a:cubicBezTo>
                </a:path>
              </a:pathLst>
            </a:custGeom>
            <a:noFill/>
            <a:ln w="28575" cap="flat" cmpd="sng">
              <a:solidFill>
                <a:srgbClr val="000000"/>
              </a:solidFill>
              <a:prstDash val="solid"/>
              <a:round/>
              <a:headEnd type="none" w="med" len="med"/>
              <a:tailEnd type="none" w="med" len="med"/>
            </a:ln>
          </p:spPr>
        </p:sp>
        <p:sp>
          <p:nvSpPr>
            <p:cNvPr id="81" name="Google Shape;81;p14"/>
            <p:cNvSpPr/>
            <p:nvPr/>
          </p:nvSpPr>
          <p:spPr>
            <a:xfrm>
              <a:off x="4843013" y="5843375"/>
              <a:ext cx="302575" cy="414625"/>
            </a:xfrm>
            <a:custGeom>
              <a:avLst/>
              <a:gdLst/>
              <a:ahLst/>
              <a:cxnLst/>
              <a:rect l="l" t="t" r="r" b="b"/>
              <a:pathLst>
                <a:path w="12103" h="16585" extrusionOk="0">
                  <a:moveTo>
                    <a:pt x="12103" y="0"/>
                  </a:moveTo>
                  <a:cubicBezTo>
                    <a:pt x="7721" y="5257"/>
                    <a:pt x="3066" y="10466"/>
                    <a:pt x="0" y="16585"/>
                  </a:cubicBezTo>
                </a:path>
              </a:pathLst>
            </a:custGeom>
            <a:noFill/>
            <a:ln w="28575" cap="flat" cmpd="sng">
              <a:solidFill>
                <a:srgbClr val="000000"/>
              </a:solidFill>
              <a:prstDash val="solid"/>
              <a:round/>
              <a:headEnd type="none" w="med" len="med"/>
              <a:tailEnd type="none" w="med" len="med"/>
            </a:ln>
          </p:spPr>
        </p:sp>
      </p:grpSp>
      <p:grpSp>
        <p:nvGrpSpPr>
          <p:cNvPr id="82" name="Google Shape;82;p14"/>
          <p:cNvGrpSpPr/>
          <p:nvPr/>
        </p:nvGrpSpPr>
        <p:grpSpPr>
          <a:xfrm>
            <a:off x="1466984" y="3995295"/>
            <a:ext cx="131440" cy="229020"/>
            <a:chOff x="2059200" y="2864375"/>
            <a:chExt cx="158400" cy="198000"/>
          </a:xfrm>
        </p:grpSpPr>
        <p:cxnSp>
          <p:nvCxnSpPr>
            <p:cNvPr id="83" name="Google Shape;83;p14"/>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84" name="Google Shape;84;p14"/>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grpSp>
        <p:nvGrpSpPr>
          <p:cNvPr id="85" name="Google Shape;85;p14"/>
          <p:cNvGrpSpPr/>
          <p:nvPr/>
        </p:nvGrpSpPr>
        <p:grpSpPr>
          <a:xfrm>
            <a:off x="2267523" y="4308970"/>
            <a:ext cx="131440" cy="229020"/>
            <a:chOff x="2059200" y="2864375"/>
            <a:chExt cx="158400" cy="198000"/>
          </a:xfrm>
        </p:grpSpPr>
        <p:cxnSp>
          <p:nvCxnSpPr>
            <p:cNvPr id="86" name="Google Shape;86;p14"/>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87" name="Google Shape;87;p14"/>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grpSp>
        <p:nvGrpSpPr>
          <p:cNvPr id="88" name="Google Shape;88;p14"/>
          <p:cNvGrpSpPr/>
          <p:nvPr/>
        </p:nvGrpSpPr>
        <p:grpSpPr>
          <a:xfrm>
            <a:off x="1237969" y="5447075"/>
            <a:ext cx="131440" cy="229020"/>
            <a:chOff x="2059200" y="2864375"/>
            <a:chExt cx="158400" cy="198000"/>
          </a:xfrm>
        </p:grpSpPr>
        <p:cxnSp>
          <p:nvCxnSpPr>
            <p:cNvPr id="89" name="Google Shape;89;p14"/>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90" name="Google Shape;90;p14"/>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grpSp>
        <p:nvGrpSpPr>
          <p:cNvPr id="91" name="Google Shape;91;p14"/>
          <p:cNvGrpSpPr/>
          <p:nvPr/>
        </p:nvGrpSpPr>
        <p:grpSpPr>
          <a:xfrm>
            <a:off x="3423554" y="3575475"/>
            <a:ext cx="131440" cy="229020"/>
            <a:chOff x="2059200" y="2864375"/>
            <a:chExt cx="158400" cy="198000"/>
          </a:xfrm>
        </p:grpSpPr>
        <p:cxnSp>
          <p:nvCxnSpPr>
            <p:cNvPr id="92" name="Google Shape;92;p14"/>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93" name="Google Shape;93;p14"/>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grpSp>
        <p:nvGrpSpPr>
          <p:cNvPr id="94" name="Google Shape;94;p14"/>
          <p:cNvGrpSpPr/>
          <p:nvPr/>
        </p:nvGrpSpPr>
        <p:grpSpPr>
          <a:xfrm>
            <a:off x="4351524" y="4683047"/>
            <a:ext cx="131440" cy="229020"/>
            <a:chOff x="2059200" y="2864375"/>
            <a:chExt cx="158400" cy="198000"/>
          </a:xfrm>
        </p:grpSpPr>
        <p:cxnSp>
          <p:nvCxnSpPr>
            <p:cNvPr id="95" name="Google Shape;95;p14"/>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96" name="Google Shape;96;p14"/>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grpSp>
        <p:nvGrpSpPr>
          <p:cNvPr id="97" name="Google Shape;97;p14"/>
          <p:cNvGrpSpPr/>
          <p:nvPr/>
        </p:nvGrpSpPr>
        <p:grpSpPr>
          <a:xfrm>
            <a:off x="3423554" y="4537978"/>
            <a:ext cx="131440" cy="229020"/>
            <a:chOff x="2059200" y="2864375"/>
            <a:chExt cx="158400" cy="198000"/>
          </a:xfrm>
        </p:grpSpPr>
        <p:cxnSp>
          <p:nvCxnSpPr>
            <p:cNvPr id="98" name="Google Shape;98;p14"/>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99" name="Google Shape;99;p14"/>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grpSp>
        <p:nvGrpSpPr>
          <p:cNvPr id="100" name="Google Shape;100;p14"/>
          <p:cNvGrpSpPr/>
          <p:nvPr/>
        </p:nvGrpSpPr>
        <p:grpSpPr>
          <a:xfrm>
            <a:off x="4809597" y="3040571"/>
            <a:ext cx="131440" cy="229020"/>
            <a:chOff x="2059200" y="2864375"/>
            <a:chExt cx="158400" cy="198000"/>
          </a:xfrm>
        </p:grpSpPr>
        <p:cxnSp>
          <p:nvCxnSpPr>
            <p:cNvPr id="101" name="Google Shape;101;p14"/>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102" name="Google Shape;102;p14"/>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sp>
        <p:nvSpPr>
          <p:cNvPr id="103" name="Google Shape;103;p14"/>
          <p:cNvSpPr txBox="1"/>
          <p:nvPr/>
        </p:nvSpPr>
        <p:spPr>
          <a:xfrm>
            <a:off x="5540242" y="5716605"/>
            <a:ext cx="26559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latin typeface="Alegreya"/>
                <a:ea typeface="Alegreya"/>
                <a:cs typeface="Alegreya"/>
                <a:sym typeface="Alegreya"/>
              </a:rPr>
              <a:t>Feature</a:t>
            </a:r>
            <a:endParaRPr sz="2200" b="1">
              <a:latin typeface="Alegreya"/>
              <a:ea typeface="Alegreya"/>
              <a:cs typeface="Alegreya"/>
              <a:sym typeface="Alegreya"/>
            </a:endParaRPr>
          </a:p>
        </p:txBody>
      </p:sp>
      <p:sp>
        <p:nvSpPr>
          <p:cNvPr id="104" name="Google Shape;104;p14"/>
          <p:cNvSpPr txBox="1"/>
          <p:nvPr/>
        </p:nvSpPr>
        <p:spPr>
          <a:xfrm>
            <a:off x="656550" y="1240267"/>
            <a:ext cx="26559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latin typeface="Alegreya"/>
                <a:ea typeface="Alegreya"/>
                <a:cs typeface="Alegreya"/>
                <a:sym typeface="Alegreya"/>
              </a:rPr>
              <a:t>Label</a:t>
            </a:r>
            <a:endParaRPr sz="2200" b="1">
              <a:latin typeface="Alegreya"/>
              <a:ea typeface="Alegreya"/>
              <a:cs typeface="Alegreya"/>
              <a:sym typeface="Alegreya"/>
            </a:endParaRPr>
          </a:p>
        </p:txBody>
      </p:sp>
    </p:spTree>
    <p:extLst>
      <p:ext uri="{BB962C8B-B14F-4D97-AF65-F5344CB8AC3E}">
        <p14:creationId xmlns:p14="http://schemas.microsoft.com/office/powerpoint/2010/main" val="1711446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91541" y="313606"/>
            <a:ext cx="8229600" cy="523220"/>
          </a:xfrm>
          <a:noFill/>
          <a:ln>
            <a:no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50000"/>
              </a:spcBef>
              <a:spcAft>
                <a:spcPct val="0"/>
              </a:spcAft>
            </a:pPr>
            <a:r>
              <a:rPr lang="en-US" dirty="0">
                <a:solidFill>
                  <a:srgbClr val="186674"/>
                </a:solidFill>
                <a:latin typeface="Arial" charset="0"/>
                <a:ea typeface="ＭＳ Ｐゴシック" charset="0"/>
                <a:cs typeface="Arial" charset="0"/>
              </a:rPr>
              <a:t>Introduction about me </a:t>
            </a:r>
          </a:p>
        </p:txBody>
      </p:sp>
      <p:pic>
        <p:nvPicPr>
          <p:cNvPr id="26" name="Picture 25" descr="image0.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43" y="2889034"/>
            <a:ext cx="1342517" cy="1724823"/>
          </a:xfrm>
          <a:prstGeom prst="ellipse">
            <a:avLst/>
          </a:prstGeom>
        </p:spPr>
      </p:pic>
      <p:grpSp>
        <p:nvGrpSpPr>
          <p:cNvPr id="42" name="Group 41"/>
          <p:cNvGrpSpPr/>
          <p:nvPr/>
        </p:nvGrpSpPr>
        <p:grpSpPr>
          <a:xfrm>
            <a:off x="-1276585" y="1153726"/>
            <a:ext cx="7702128" cy="6543775"/>
            <a:chOff x="-1276585" y="596103"/>
            <a:chExt cx="7702128" cy="6543774"/>
          </a:xfrm>
        </p:grpSpPr>
        <p:sp>
          <p:nvSpPr>
            <p:cNvPr id="28" name="Arc 27"/>
            <p:cNvSpPr/>
            <p:nvPr/>
          </p:nvSpPr>
          <p:spPr>
            <a:xfrm rot="521810">
              <a:off x="-1276585" y="596103"/>
              <a:ext cx="5069818" cy="6543774"/>
            </a:xfrm>
            <a:prstGeom prst="arc">
              <a:avLst>
                <a:gd name="adj1" fmla="val 16240970"/>
                <a:gd name="adj2" fmla="val 3813705"/>
              </a:avLst>
            </a:prstGeom>
            <a:ln>
              <a:solidFill>
                <a:schemeClr val="accent1">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7" name="Group 36"/>
            <p:cNvGrpSpPr/>
            <p:nvPr/>
          </p:nvGrpSpPr>
          <p:grpSpPr>
            <a:xfrm>
              <a:off x="3698885" y="926446"/>
              <a:ext cx="2726658" cy="2480015"/>
              <a:chOff x="3698885" y="926446"/>
              <a:chExt cx="2726658" cy="2480015"/>
            </a:xfrm>
          </p:grpSpPr>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885" y="926446"/>
                <a:ext cx="1259998" cy="860784"/>
              </a:xfrm>
              <a:prstGeom prst="rect">
                <a:avLst/>
              </a:prstGeom>
            </p:spPr>
          </p:pic>
          <p:pic>
            <p:nvPicPr>
              <p:cNvPr id="23" name="Picture 22"/>
              <p:cNvPicPr>
                <a:picLocks noChangeAspect="1"/>
              </p:cNvPicPr>
              <p:nvPr/>
            </p:nvPicPr>
            <p:blipFill>
              <a:blip r:embed="rId5"/>
              <a:stretch>
                <a:fillRect/>
              </a:stretch>
            </p:blipFill>
            <p:spPr>
              <a:xfrm>
                <a:off x="4022628" y="2030645"/>
                <a:ext cx="972000" cy="972000"/>
              </a:xfrm>
              <a:prstGeom prst="rect">
                <a:avLst/>
              </a:prstGeom>
            </p:spPr>
          </p:pic>
          <p:pic>
            <p:nvPicPr>
              <p:cNvPr id="27" name="Picture 26"/>
              <p:cNvPicPr>
                <a:picLocks noChangeAspect="1"/>
              </p:cNvPicPr>
              <p:nvPr/>
            </p:nvPicPr>
            <p:blipFill>
              <a:blip r:embed="rId6"/>
              <a:stretch>
                <a:fillRect/>
              </a:stretch>
            </p:blipFill>
            <p:spPr>
              <a:xfrm>
                <a:off x="5045607" y="2716493"/>
                <a:ext cx="1379936" cy="689968"/>
              </a:xfrm>
              <a:prstGeom prst="rect">
                <a:avLst/>
              </a:prstGeom>
            </p:spPr>
          </p:pic>
          <p:pic>
            <p:nvPicPr>
              <p:cNvPr id="33" name="Picture 32"/>
              <p:cNvPicPr>
                <a:picLocks noChangeAspect="1"/>
              </p:cNvPicPr>
              <p:nvPr/>
            </p:nvPicPr>
            <p:blipFill>
              <a:blip r:embed="rId7"/>
              <a:stretch>
                <a:fillRect/>
              </a:stretch>
            </p:blipFill>
            <p:spPr>
              <a:xfrm>
                <a:off x="5423770" y="2030645"/>
                <a:ext cx="623610" cy="565406"/>
              </a:xfrm>
              <a:prstGeom prst="rect">
                <a:avLst/>
              </a:prstGeom>
            </p:spPr>
          </p:pic>
        </p:grpSp>
      </p:grpSp>
      <p:grpSp>
        <p:nvGrpSpPr>
          <p:cNvPr id="41" name="Group 40"/>
          <p:cNvGrpSpPr/>
          <p:nvPr/>
        </p:nvGrpSpPr>
        <p:grpSpPr>
          <a:xfrm>
            <a:off x="3834245" y="3956257"/>
            <a:ext cx="2923630" cy="2028699"/>
            <a:chOff x="3834245" y="3956257"/>
            <a:chExt cx="2923630" cy="2028699"/>
          </a:xfrm>
        </p:grpSpPr>
        <p:pic>
          <p:nvPicPr>
            <p:cNvPr id="31" name="Picture 30"/>
            <p:cNvPicPr>
              <a:picLocks noChangeAspect="1"/>
            </p:cNvPicPr>
            <p:nvPr/>
          </p:nvPicPr>
          <p:blipFill>
            <a:blip r:embed="rId8"/>
            <a:stretch>
              <a:fillRect/>
            </a:stretch>
          </p:blipFill>
          <p:spPr>
            <a:xfrm>
              <a:off x="4825683" y="5031110"/>
              <a:ext cx="1463402" cy="574762"/>
            </a:xfrm>
            <a:prstGeom prst="rect">
              <a:avLst/>
            </a:prstGeom>
          </p:spPr>
        </p:pic>
        <p:grpSp>
          <p:nvGrpSpPr>
            <p:cNvPr id="38" name="Group 37"/>
            <p:cNvGrpSpPr/>
            <p:nvPr/>
          </p:nvGrpSpPr>
          <p:grpSpPr>
            <a:xfrm>
              <a:off x="3834245" y="3956257"/>
              <a:ext cx="2923630" cy="2028699"/>
              <a:chOff x="3834245" y="3956257"/>
              <a:chExt cx="2923630" cy="2028699"/>
            </a:xfrm>
          </p:grpSpPr>
          <p:pic>
            <p:nvPicPr>
              <p:cNvPr id="10" name="Picture 9"/>
              <p:cNvPicPr/>
              <p:nvPr/>
            </p:nvPicPr>
            <p:blipFill>
              <a:blip r:embed="rId9">
                <a:extLst>
                  <a:ext uri="{28A0092B-C50C-407E-A947-70E740481C1C}">
                    <a14:useLocalDpi xmlns:a14="http://schemas.microsoft.com/office/drawing/2010/main" val="0"/>
                  </a:ext>
                </a:extLst>
              </a:blip>
              <a:stretch>
                <a:fillRect/>
              </a:stretch>
            </p:blipFill>
            <p:spPr>
              <a:xfrm>
                <a:off x="4022628" y="3956257"/>
                <a:ext cx="1463402" cy="1088886"/>
              </a:xfrm>
              <a:prstGeom prst="rect">
                <a:avLst/>
              </a:prstGeom>
            </p:spPr>
          </p:pic>
          <p:pic>
            <p:nvPicPr>
              <p:cNvPr id="24" name="Picture 23"/>
              <p:cNvPicPr>
                <a:picLocks noChangeAspect="1"/>
              </p:cNvPicPr>
              <p:nvPr/>
            </p:nvPicPr>
            <p:blipFill>
              <a:blip r:embed="rId10"/>
              <a:stretch>
                <a:fillRect/>
              </a:stretch>
            </p:blipFill>
            <p:spPr>
              <a:xfrm>
                <a:off x="3834245" y="5318491"/>
                <a:ext cx="1345584" cy="666465"/>
              </a:xfrm>
              <a:prstGeom prst="rect">
                <a:avLst/>
              </a:prstGeom>
            </p:spPr>
          </p:pic>
          <p:pic>
            <p:nvPicPr>
              <p:cNvPr id="32" name="Picture 31"/>
              <p:cNvPicPr>
                <a:picLocks noChangeAspect="1"/>
              </p:cNvPicPr>
              <p:nvPr/>
            </p:nvPicPr>
            <p:blipFill>
              <a:blip r:embed="rId11"/>
              <a:stretch>
                <a:fillRect/>
              </a:stretch>
            </p:blipFill>
            <p:spPr>
              <a:xfrm>
                <a:off x="5315188" y="5564569"/>
                <a:ext cx="420387" cy="420387"/>
              </a:xfrm>
              <a:prstGeom prst="rect">
                <a:avLst/>
              </a:prstGeom>
            </p:spPr>
          </p:pic>
          <p:pic>
            <p:nvPicPr>
              <p:cNvPr id="34" name="Picture 33"/>
              <p:cNvPicPr>
                <a:picLocks noChangeAspect="1"/>
              </p:cNvPicPr>
              <p:nvPr/>
            </p:nvPicPr>
            <p:blipFill>
              <a:blip r:embed="rId12"/>
              <a:stretch>
                <a:fillRect/>
              </a:stretch>
            </p:blipFill>
            <p:spPr>
              <a:xfrm>
                <a:off x="5639702" y="4145442"/>
                <a:ext cx="1118173" cy="548603"/>
              </a:xfrm>
              <a:prstGeom prst="rect">
                <a:avLst/>
              </a:prstGeom>
            </p:spPr>
          </p:pic>
        </p:grpSp>
      </p:grpSp>
      <p:grpSp>
        <p:nvGrpSpPr>
          <p:cNvPr id="44" name="Group 43"/>
          <p:cNvGrpSpPr/>
          <p:nvPr/>
        </p:nvGrpSpPr>
        <p:grpSpPr>
          <a:xfrm>
            <a:off x="291541" y="1291083"/>
            <a:ext cx="4149832" cy="5546840"/>
            <a:chOff x="278231" y="931510"/>
            <a:chExt cx="4149832" cy="5546840"/>
          </a:xfrm>
        </p:grpSpPr>
        <p:sp>
          <p:nvSpPr>
            <p:cNvPr id="7" name="Rectangle 6"/>
            <p:cNvSpPr/>
            <p:nvPr/>
          </p:nvSpPr>
          <p:spPr>
            <a:xfrm>
              <a:off x="1307536" y="1107315"/>
              <a:ext cx="2141157" cy="923330"/>
            </a:xfrm>
            <a:prstGeom prst="rect">
              <a:avLst/>
            </a:prstGeom>
          </p:spPr>
          <p:txBody>
            <a:bodyPr wrap="square">
              <a:spAutoFit/>
            </a:bodyPr>
            <a:lstStyle/>
            <a:p>
              <a:pPr algn="ctr"/>
              <a:r>
                <a:rPr lang="en-GB" b="1" dirty="0"/>
                <a:t>PhD </a:t>
              </a:r>
              <a:endParaRPr lang="en-GB" b="1" dirty="0" smtClean="0"/>
            </a:p>
            <a:p>
              <a:pPr algn="ctr"/>
              <a:r>
                <a:rPr lang="en-GB" b="1" dirty="0" smtClean="0"/>
                <a:t>in Aerospace Materials   </a:t>
              </a:r>
              <a:r>
                <a:rPr lang="en-GB" b="1" dirty="0"/>
                <a:t>2011</a:t>
              </a:r>
              <a:endParaRPr lang="en-US" dirty="0"/>
            </a:p>
          </p:txBody>
        </p:sp>
        <p:pic>
          <p:nvPicPr>
            <p:cNvPr id="30" name="Picture 29"/>
            <p:cNvPicPr/>
            <p:nvPr/>
          </p:nvPicPr>
          <p:blipFill>
            <a:blip r:embed="rId13">
              <a:extLst>
                <a:ext uri="{28A0092B-C50C-407E-A947-70E740481C1C}">
                  <a14:useLocalDpi xmlns:a14="http://schemas.microsoft.com/office/drawing/2010/main" val="0"/>
                </a:ext>
              </a:extLst>
            </a:blip>
            <a:stretch>
              <a:fillRect/>
            </a:stretch>
          </p:blipFill>
          <p:spPr>
            <a:xfrm>
              <a:off x="3541603" y="5940396"/>
              <a:ext cx="886460" cy="381000"/>
            </a:xfrm>
            <a:prstGeom prst="rect">
              <a:avLst/>
            </a:prstGeom>
          </p:spPr>
        </p:pic>
        <p:grpSp>
          <p:nvGrpSpPr>
            <p:cNvPr id="39" name="Group 38"/>
            <p:cNvGrpSpPr/>
            <p:nvPr/>
          </p:nvGrpSpPr>
          <p:grpSpPr>
            <a:xfrm>
              <a:off x="278231" y="931510"/>
              <a:ext cx="2931955" cy="5546840"/>
              <a:chOff x="278231" y="931510"/>
              <a:chExt cx="2931955" cy="5546840"/>
            </a:xfrm>
          </p:grpSpPr>
          <p:pic>
            <p:nvPicPr>
              <p:cNvPr id="4" name="Picture 3"/>
              <p:cNvPicPr/>
              <p:nvPr/>
            </p:nvPicPr>
            <p:blipFill>
              <a:blip r:embed="rId14">
                <a:extLst>
                  <a:ext uri="{28A0092B-C50C-407E-A947-70E740481C1C}">
                    <a14:useLocalDpi xmlns:a14="http://schemas.microsoft.com/office/drawing/2010/main" val="0"/>
                  </a:ext>
                </a:extLst>
              </a:blip>
              <a:stretch>
                <a:fillRect/>
              </a:stretch>
            </p:blipFill>
            <p:spPr>
              <a:xfrm>
                <a:off x="1462137" y="2030645"/>
                <a:ext cx="1748049" cy="866242"/>
              </a:xfrm>
              <a:prstGeom prst="rect">
                <a:avLst/>
              </a:prstGeom>
            </p:spPr>
          </p:pic>
          <p:pic>
            <p:nvPicPr>
              <p:cNvPr id="6" name="Picture 5"/>
              <p:cNvPicPr/>
              <p:nvPr/>
            </p:nvPicPr>
            <p:blipFill rotWithShape="1">
              <a:blip r:embed="rId15">
                <a:extLst>
                  <a:ext uri="{28A0092B-C50C-407E-A947-70E740481C1C}">
                    <a14:useLocalDpi xmlns:a14="http://schemas.microsoft.com/office/drawing/2010/main" val="0"/>
                  </a:ext>
                </a:extLst>
              </a:blip>
              <a:srcRect l="29514" t="14318" r="32730" b="21260"/>
              <a:stretch/>
            </p:blipFill>
            <p:spPr>
              <a:xfrm>
                <a:off x="1635927" y="4528940"/>
                <a:ext cx="1156445" cy="1122784"/>
              </a:xfrm>
              <a:prstGeom prst="rect">
                <a:avLst/>
              </a:prstGeom>
            </p:spPr>
          </p:pic>
          <p:sp>
            <p:nvSpPr>
              <p:cNvPr id="9" name="Rectangle 8"/>
              <p:cNvSpPr/>
              <p:nvPr/>
            </p:nvSpPr>
            <p:spPr>
              <a:xfrm>
                <a:off x="278231" y="5832019"/>
                <a:ext cx="2931955" cy="646331"/>
              </a:xfrm>
              <a:prstGeom prst="rect">
                <a:avLst/>
              </a:prstGeom>
            </p:spPr>
            <p:txBody>
              <a:bodyPr wrap="square">
                <a:spAutoFit/>
              </a:bodyPr>
              <a:lstStyle/>
              <a:p>
                <a:pPr algn="ctr"/>
                <a:r>
                  <a:rPr lang="en-GB" b="1" dirty="0" smtClean="0"/>
                  <a:t>BSc in Materials Engineering</a:t>
                </a:r>
              </a:p>
              <a:p>
                <a:pPr algn="ctr"/>
                <a:endParaRPr lang="en-US" dirty="0"/>
              </a:p>
            </p:txBody>
          </p:sp>
          <p:pic>
            <p:nvPicPr>
              <p:cNvPr id="22" name="Picture 21"/>
              <p:cNvPicPr>
                <a:picLocks noChangeAspect="1"/>
              </p:cNvPicPr>
              <p:nvPr/>
            </p:nvPicPr>
            <p:blipFill>
              <a:blip r:embed="rId16"/>
              <a:stretch>
                <a:fillRect/>
              </a:stretch>
            </p:blipFill>
            <p:spPr>
              <a:xfrm>
                <a:off x="2377691" y="3049037"/>
                <a:ext cx="628743" cy="1025281"/>
              </a:xfrm>
              <a:prstGeom prst="rect">
                <a:avLst/>
              </a:prstGeom>
            </p:spPr>
          </p:pic>
          <p:pic>
            <p:nvPicPr>
              <p:cNvPr id="35" name="Picture 34"/>
              <p:cNvPicPr>
                <a:picLocks noChangeAspect="1"/>
              </p:cNvPicPr>
              <p:nvPr/>
            </p:nvPicPr>
            <p:blipFill>
              <a:blip r:embed="rId17"/>
              <a:stretch>
                <a:fillRect/>
              </a:stretch>
            </p:blipFill>
            <p:spPr>
              <a:xfrm>
                <a:off x="358100" y="931510"/>
                <a:ext cx="1184917" cy="740573"/>
              </a:xfrm>
              <a:prstGeom prst="rect">
                <a:avLst/>
              </a:prstGeom>
            </p:spPr>
          </p:pic>
        </p:grpSp>
      </p:grpSp>
      <p:grpSp>
        <p:nvGrpSpPr>
          <p:cNvPr id="13" name="Group 12"/>
          <p:cNvGrpSpPr/>
          <p:nvPr/>
        </p:nvGrpSpPr>
        <p:grpSpPr>
          <a:xfrm>
            <a:off x="1597327" y="1051598"/>
            <a:ext cx="7505172" cy="6543775"/>
            <a:chOff x="1597327" y="1051597"/>
            <a:chExt cx="7505172" cy="6543774"/>
          </a:xfrm>
        </p:grpSpPr>
        <p:grpSp>
          <p:nvGrpSpPr>
            <p:cNvPr id="48" name="Group 47"/>
            <p:cNvGrpSpPr/>
            <p:nvPr/>
          </p:nvGrpSpPr>
          <p:grpSpPr>
            <a:xfrm>
              <a:off x="1597327" y="1051597"/>
              <a:ext cx="6923814" cy="6543774"/>
              <a:chOff x="1549451" y="1349991"/>
              <a:chExt cx="6923814" cy="6543774"/>
            </a:xfrm>
          </p:grpSpPr>
          <p:grpSp>
            <p:nvGrpSpPr>
              <p:cNvPr id="43" name="Group 42"/>
              <p:cNvGrpSpPr/>
              <p:nvPr/>
            </p:nvGrpSpPr>
            <p:grpSpPr>
              <a:xfrm>
                <a:off x="1549451" y="1349991"/>
                <a:ext cx="6923814" cy="6543774"/>
                <a:chOff x="1546685" y="630088"/>
                <a:chExt cx="6923814" cy="6543774"/>
              </a:xfrm>
            </p:grpSpPr>
            <p:sp>
              <p:nvSpPr>
                <p:cNvPr id="29" name="Arc 28"/>
                <p:cNvSpPr/>
                <p:nvPr/>
              </p:nvSpPr>
              <p:spPr>
                <a:xfrm rot="521810">
                  <a:off x="1546685" y="630088"/>
                  <a:ext cx="5069818" cy="6543774"/>
                </a:xfrm>
                <a:prstGeom prst="arc">
                  <a:avLst>
                    <a:gd name="adj1" fmla="val 16240970"/>
                    <a:gd name="adj2" fmla="val 3813705"/>
                  </a:avLst>
                </a:prstGeom>
                <a:ln>
                  <a:solidFill>
                    <a:schemeClr val="accent1">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0" name="Group 39"/>
                <p:cNvGrpSpPr/>
                <p:nvPr/>
              </p:nvGrpSpPr>
              <p:grpSpPr>
                <a:xfrm>
                  <a:off x="6335993" y="749309"/>
                  <a:ext cx="2134506" cy="4554140"/>
                  <a:chOff x="6335993" y="749309"/>
                  <a:chExt cx="2134506" cy="4554140"/>
                </a:xfrm>
              </p:grpSpPr>
              <p:pic>
                <p:nvPicPr>
                  <p:cNvPr id="25" name="Picture 24"/>
                  <p:cNvPicPr>
                    <a:picLocks noChangeAspect="1"/>
                  </p:cNvPicPr>
                  <p:nvPr/>
                </p:nvPicPr>
                <p:blipFill>
                  <a:blip r:embed="rId18"/>
                  <a:stretch>
                    <a:fillRect/>
                  </a:stretch>
                </p:blipFill>
                <p:spPr>
                  <a:xfrm>
                    <a:off x="7336171" y="4490514"/>
                    <a:ext cx="1134328" cy="812935"/>
                  </a:xfrm>
                  <a:prstGeom prst="rect">
                    <a:avLst/>
                  </a:prstGeom>
                </p:spPr>
              </p:pic>
              <p:pic>
                <p:nvPicPr>
                  <p:cNvPr id="36" name="Picture 35"/>
                  <p:cNvPicPr>
                    <a:picLocks noChangeAspect="1"/>
                  </p:cNvPicPr>
                  <p:nvPr/>
                </p:nvPicPr>
                <p:blipFill>
                  <a:blip r:embed="rId19"/>
                  <a:stretch>
                    <a:fillRect/>
                  </a:stretch>
                </p:blipFill>
                <p:spPr>
                  <a:xfrm>
                    <a:off x="6335993" y="749309"/>
                    <a:ext cx="925389" cy="925389"/>
                  </a:xfrm>
                  <a:prstGeom prst="rect">
                    <a:avLst/>
                  </a:prstGeom>
                </p:spPr>
              </p:pic>
            </p:grpSp>
          </p:grpSp>
          <p:pic>
            <p:nvPicPr>
              <p:cNvPr id="45" name="Picture 44"/>
              <p:cNvPicPr>
                <a:picLocks noChangeAspect="1"/>
              </p:cNvPicPr>
              <p:nvPr/>
            </p:nvPicPr>
            <p:blipFill>
              <a:blip r:embed="rId20"/>
              <a:stretch>
                <a:fillRect/>
              </a:stretch>
            </p:blipFill>
            <p:spPr>
              <a:xfrm>
                <a:off x="4441146" y="6469837"/>
                <a:ext cx="1709767" cy="393588"/>
              </a:xfrm>
              <a:prstGeom prst="rect">
                <a:avLst/>
              </a:prstGeom>
            </p:spPr>
          </p:pic>
        </p:grpSp>
        <p:pic>
          <p:nvPicPr>
            <p:cNvPr id="8" name="Picture 7"/>
            <p:cNvPicPr>
              <a:picLocks noChangeAspect="1"/>
            </p:cNvPicPr>
            <p:nvPr/>
          </p:nvPicPr>
          <p:blipFill>
            <a:blip r:embed="rId21"/>
            <a:stretch>
              <a:fillRect/>
            </a:stretch>
          </p:blipFill>
          <p:spPr>
            <a:xfrm>
              <a:off x="6654241" y="2489065"/>
              <a:ext cx="2448258" cy="664608"/>
            </a:xfrm>
            <a:prstGeom prst="rect">
              <a:avLst/>
            </a:prstGeom>
          </p:spPr>
        </p:pic>
        <p:pic>
          <p:nvPicPr>
            <p:cNvPr id="11" name="Picture 10"/>
            <p:cNvPicPr>
              <a:picLocks noChangeAspect="1"/>
            </p:cNvPicPr>
            <p:nvPr/>
          </p:nvPicPr>
          <p:blipFill>
            <a:blip r:embed="rId22"/>
            <a:stretch>
              <a:fillRect/>
            </a:stretch>
          </p:blipFill>
          <p:spPr>
            <a:xfrm>
              <a:off x="7290634" y="3584910"/>
              <a:ext cx="1628773" cy="738573"/>
            </a:xfrm>
            <a:prstGeom prst="rect">
              <a:avLst/>
            </a:prstGeom>
          </p:spPr>
        </p:pic>
        <p:pic>
          <p:nvPicPr>
            <p:cNvPr id="12" name="Picture 11"/>
            <p:cNvPicPr>
              <a:picLocks noChangeAspect="1"/>
            </p:cNvPicPr>
            <p:nvPr/>
          </p:nvPicPr>
          <p:blipFill>
            <a:blip r:embed="rId23"/>
            <a:stretch>
              <a:fillRect/>
            </a:stretch>
          </p:blipFill>
          <p:spPr>
            <a:xfrm>
              <a:off x="7425765" y="1127658"/>
              <a:ext cx="1095376" cy="1095376"/>
            </a:xfrm>
            <a:prstGeom prst="rect">
              <a:avLst/>
            </a:prstGeom>
          </p:spPr>
        </p:pic>
      </p:grpSp>
    </p:spTree>
    <p:extLst>
      <p:ext uri="{BB962C8B-B14F-4D97-AF65-F5344CB8AC3E}">
        <p14:creationId xmlns:p14="http://schemas.microsoft.com/office/powerpoint/2010/main" val="4202980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p:nvPr/>
        </p:nvSpPr>
        <p:spPr>
          <a:xfrm>
            <a:off x="2911873" y="1256433"/>
            <a:ext cx="31146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latin typeface="Alegreya"/>
                <a:ea typeface="Alegreya"/>
                <a:cs typeface="Alegreya"/>
                <a:sym typeface="Alegreya"/>
              </a:rPr>
              <a:t>Linear Regression model </a:t>
            </a:r>
            <a:endParaRPr sz="2200" b="1">
              <a:latin typeface="Alegreya"/>
              <a:ea typeface="Alegreya"/>
              <a:cs typeface="Alegreya"/>
              <a:sym typeface="Alegreya"/>
            </a:endParaRPr>
          </a:p>
        </p:txBody>
      </p:sp>
      <p:grpSp>
        <p:nvGrpSpPr>
          <p:cNvPr id="110" name="Google Shape;110;p15"/>
          <p:cNvGrpSpPr/>
          <p:nvPr/>
        </p:nvGrpSpPr>
        <p:grpSpPr>
          <a:xfrm>
            <a:off x="2188646" y="2920133"/>
            <a:ext cx="4353552" cy="1538160"/>
            <a:chOff x="4213251" y="632293"/>
            <a:chExt cx="4363588" cy="988873"/>
          </a:xfrm>
        </p:grpSpPr>
        <p:sp>
          <p:nvSpPr>
            <p:cNvPr id="111" name="Google Shape;111;p15"/>
            <p:cNvSpPr/>
            <p:nvPr/>
          </p:nvSpPr>
          <p:spPr>
            <a:xfrm>
              <a:off x="6613550" y="1057763"/>
              <a:ext cx="358600" cy="386588"/>
            </a:xfrm>
            <a:custGeom>
              <a:avLst/>
              <a:gdLst/>
              <a:ahLst/>
              <a:cxnLst/>
              <a:rect l="l" t="t" r="r" b="b"/>
              <a:pathLst>
                <a:path w="14344" h="20618" extrusionOk="0">
                  <a:moveTo>
                    <a:pt x="0" y="0"/>
                  </a:moveTo>
                  <a:cubicBezTo>
                    <a:pt x="3299" y="7695"/>
                    <a:pt x="8421" y="14701"/>
                    <a:pt x="14344" y="20618"/>
                  </a:cubicBezTo>
                </a:path>
              </a:pathLst>
            </a:custGeom>
            <a:noFill/>
            <a:ln w="28575" cap="flat" cmpd="sng">
              <a:solidFill>
                <a:srgbClr val="000000"/>
              </a:solidFill>
              <a:prstDash val="solid"/>
              <a:round/>
              <a:headEnd type="none" w="med" len="med"/>
              <a:tailEnd type="none" w="med" len="med"/>
            </a:ln>
          </p:spPr>
        </p:sp>
        <p:grpSp>
          <p:nvGrpSpPr>
            <p:cNvPr id="112" name="Google Shape;112;p15"/>
            <p:cNvGrpSpPr/>
            <p:nvPr/>
          </p:nvGrpSpPr>
          <p:grpSpPr>
            <a:xfrm>
              <a:off x="4213251" y="632293"/>
              <a:ext cx="4363588" cy="988873"/>
              <a:chOff x="4137051" y="632293"/>
              <a:chExt cx="4363588" cy="988873"/>
            </a:xfrm>
          </p:grpSpPr>
          <p:sp>
            <p:nvSpPr>
              <p:cNvPr id="113" name="Google Shape;113;p15"/>
              <p:cNvSpPr/>
              <p:nvPr/>
            </p:nvSpPr>
            <p:spPr>
              <a:xfrm>
                <a:off x="4137051" y="886775"/>
                <a:ext cx="403406" cy="734391"/>
              </a:xfrm>
              <a:custGeom>
                <a:avLst/>
                <a:gdLst/>
                <a:ahLst/>
                <a:cxnLst/>
                <a:rect l="l" t="t" r="r" b="b"/>
                <a:pathLst>
                  <a:path w="15295" h="30805" extrusionOk="0">
                    <a:moveTo>
                      <a:pt x="3495" y="0"/>
                    </a:moveTo>
                    <a:cubicBezTo>
                      <a:pt x="3495" y="3810"/>
                      <a:pt x="4616" y="10310"/>
                      <a:pt x="8426" y="10310"/>
                    </a:cubicBezTo>
                    <a:cubicBezTo>
                      <a:pt x="11392" y="10310"/>
                      <a:pt x="14430" y="7360"/>
                      <a:pt x="15150" y="4483"/>
                    </a:cubicBezTo>
                    <a:cubicBezTo>
                      <a:pt x="15295" y="3903"/>
                      <a:pt x="15150" y="2092"/>
                      <a:pt x="15150" y="2690"/>
                    </a:cubicBezTo>
                    <a:cubicBezTo>
                      <a:pt x="15150" y="11605"/>
                      <a:pt x="16005" y="23338"/>
                      <a:pt x="8874" y="28687"/>
                    </a:cubicBezTo>
                    <a:cubicBezTo>
                      <a:pt x="6591" y="30400"/>
                      <a:pt x="2070" y="31868"/>
                      <a:pt x="358" y="29584"/>
                    </a:cubicBezTo>
                    <a:cubicBezTo>
                      <a:pt x="-916" y="27885"/>
                      <a:pt x="2268" y="24653"/>
                      <a:pt x="4392" y="24653"/>
                    </a:cubicBezTo>
                  </a:path>
                </a:pathLst>
              </a:custGeom>
              <a:noFill/>
              <a:ln w="28575" cap="flat" cmpd="sng">
                <a:solidFill>
                  <a:srgbClr val="0000FF"/>
                </a:solidFill>
                <a:prstDash val="solid"/>
                <a:round/>
                <a:headEnd type="none" w="med" len="med"/>
                <a:tailEnd type="none" w="med" len="med"/>
              </a:ln>
            </p:spPr>
          </p:sp>
          <p:sp>
            <p:nvSpPr>
              <p:cNvPr id="114" name="Google Shape;114;p15"/>
              <p:cNvSpPr/>
              <p:nvPr/>
            </p:nvSpPr>
            <p:spPr>
              <a:xfrm>
                <a:off x="4809400" y="1242656"/>
                <a:ext cx="369800" cy="9169"/>
              </a:xfrm>
              <a:custGeom>
                <a:avLst/>
                <a:gdLst/>
                <a:ahLst/>
                <a:cxnLst/>
                <a:rect l="l" t="t" r="r" b="b"/>
                <a:pathLst>
                  <a:path w="14792" h="489" extrusionOk="0">
                    <a:moveTo>
                      <a:pt x="0" y="0"/>
                    </a:moveTo>
                    <a:cubicBezTo>
                      <a:pt x="4895" y="612"/>
                      <a:pt x="9859" y="448"/>
                      <a:pt x="14792" y="448"/>
                    </a:cubicBezTo>
                  </a:path>
                </a:pathLst>
              </a:custGeom>
              <a:noFill/>
              <a:ln w="28575" cap="flat" cmpd="sng">
                <a:solidFill>
                  <a:srgbClr val="0000FF"/>
                </a:solidFill>
                <a:prstDash val="solid"/>
                <a:round/>
                <a:headEnd type="none" w="med" len="med"/>
                <a:tailEnd type="none" w="med" len="med"/>
              </a:ln>
            </p:spPr>
          </p:sp>
          <p:sp>
            <p:nvSpPr>
              <p:cNvPr id="115" name="Google Shape;115;p15"/>
              <p:cNvSpPr/>
              <p:nvPr/>
            </p:nvSpPr>
            <p:spPr>
              <a:xfrm>
                <a:off x="4820625" y="1326694"/>
                <a:ext cx="381000" cy="13650"/>
              </a:xfrm>
              <a:custGeom>
                <a:avLst/>
                <a:gdLst/>
                <a:ahLst/>
                <a:cxnLst/>
                <a:rect l="l" t="t" r="r" b="b"/>
                <a:pathLst>
                  <a:path w="15240" h="728" extrusionOk="0">
                    <a:moveTo>
                      <a:pt x="0" y="0"/>
                    </a:moveTo>
                    <a:cubicBezTo>
                      <a:pt x="4931" y="1232"/>
                      <a:pt x="10158" y="448"/>
                      <a:pt x="15240" y="448"/>
                    </a:cubicBezTo>
                  </a:path>
                </a:pathLst>
              </a:custGeom>
              <a:noFill/>
              <a:ln w="28575" cap="flat" cmpd="sng">
                <a:solidFill>
                  <a:srgbClr val="0000FF"/>
                </a:solidFill>
                <a:prstDash val="solid"/>
                <a:round/>
                <a:headEnd type="none" w="med" len="med"/>
                <a:tailEnd type="none" w="med" len="med"/>
              </a:ln>
            </p:spPr>
          </p:sp>
          <p:sp>
            <p:nvSpPr>
              <p:cNvPr id="116" name="Google Shape;116;p15"/>
              <p:cNvSpPr/>
              <p:nvPr/>
            </p:nvSpPr>
            <p:spPr>
              <a:xfrm>
                <a:off x="5448150" y="1059174"/>
                <a:ext cx="913950" cy="385200"/>
              </a:xfrm>
              <a:custGeom>
                <a:avLst/>
                <a:gdLst/>
                <a:ahLst/>
                <a:cxnLst/>
                <a:rect l="l" t="t" r="r" b="b"/>
                <a:pathLst>
                  <a:path w="36558" h="20544" extrusionOk="0">
                    <a:moveTo>
                      <a:pt x="0" y="821"/>
                    </a:moveTo>
                    <a:cubicBezTo>
                      <a:pt x="3580" y="7087"/>
                      <a:pt x="3406" y="16868"/>
                      <a:pt x="9861" y="20095"/>
                    </a:cubicBezTo>
                    <a:cubicBezTo>
                      <a:pt x="13457" y="21893"/>
                      <a:pt x="18826" y="16047"/>
                      <a:pt x="18826" y="12027"/>
                    </a:cubicBezTo>
                    <a:cubicBezTo>
                      <a:pt x="18826" y="9935"/>
                      <a:pt x="20305" y="4273"/>
                      <a:pt x="18826" y="5752"/>
                    </a:cubicBezTo>
                    <a:cubicBezTo>
                      <a:pt x="14042" y="10536"/>
                      <a:pt x="27055" y="21287"/>
                      <a:pt x="33618" y="19647"/>
                    </a:cubicBezTo>
                    <a:cubicBezTo>
                      <a:pt x="40052" y="18039"/>
                      <a:pt x="34618" y="-2593"/>
                      <a:pt x="28687" y="373"/>
                    </a:cubicBezTo>
                  </a:path>
                </a:pathLst>
              </a:custGeom>
              <a:noFill/>
              <a:ln w="28575" cap="flat" cmpd="sng">
                <a:solidFill>
                  <a:srgbClr val="FF0000"/>
                </a:solidFill>
                <a:prstDash val="solid"/>
                <a:round/>
                <a:headEnd type="none" w="med" len="med"/>
                <a:tailEnd type="none" w="med" len="med"/>
              </a:ln>
            </p:spPr>
          </p:sp>
          <p:sp>
            <p:nvSpPr>
              <p:cNvPr id="117" name="Google Shape;117;p15"/>
              <p:cNvSpPr/>
              <p:nvPr/>
            </p:nvSpPr>
            <p:spPr>
              <a:xfrm>
                <a:off x="6582175" y="1082963"/>
                <a:ext cx="302575" cy="310969"/>
              </a:xfrm>
              <a:custGeom>
                <a:avLst/>
                <a:gdLst/>
                <a:ahLst/>
                <a:cxnLst/>
                <a:rect l="l" t="t" r="r" b="b"/>
                <a:pathLst>
                  <a:path w="12103" h="16585" extrusionOk="0">
                    <a:moveTo>
                      <a:pt x="12103" y="0"/>
                    </a:moveTo>
                    <a:cubicBezTo>
                      <a:pt x="7721" y="5257"/>
                      <a:pt x="3066" y="10466"/>
                      <a:pt x="0" y="16585"/>
                    </a:cubicBezTo>
                  </a:path>
                </a:pathLst>
              </a:custGeom>
              <a:noFill/>
              <a:ln w="28575" cap="flat" cmpd="sng">
                <a:solidFill>
                  <a:srgbClr val="000000"/>
                </a:solidFill>
                <a:prstDash val="solid"/>
                <a:round/>
                <a:headEnd type="none" w="med" len="med"/>
                <a:tailEnd type="none" w="med" len="med"/>
              </a:ln>
            </p:spPr>
          </p:sp>
          <p:sp>
            <p:nvSpPr>
              <p:cNvPr id="118" name="Google Shape;118;p15"/>
              <p:cNvSpPr/>
              <p:nvPr/>
            </p:nvSpPr>
            <p:spPr>
              <a:xfrm>
                <a:off x="7297125" y="1242656"/>
                <a:ext cx="616325" cy="22650"/>
              </a:xfrm>
              <a:custGeom>
                <a:avLst/>
                <a:gdLst/>
                <a:ahLst/>
                <a:cxnLst/>
                <a:rect l="l" t="t" r="r" b="b"/>
                <a:pathLst>
                  <a:path w="24653" h="1208" extrusionOk="0">
                    <a:moveTo>
                      <a:pt x="0" y="0"/>
                    </a:moveTo>
                    <a:cubicBezTo>
                      <a:pt x="7978" y="1993"/>
                      <a:pt x="16430" y="896"/>
                      <a:pt x="24653" y="896"/>
                    </a:cubicBezTo>
                  </a:path>
                </a:pathLst>
              </a:custGeom>
              <a:noFill/>
              <a:ln w="28575" cap="flat" cmpd="sng">
                <a:solidFill>
                  <a:srgbClr val="0000FF"/>
                </a:solidFill>
                <a:prstDash val="solid"/>
                <a:round/>
                <a:headEnd type="none" w="med" len="med"/>
                <a:tailEnd type="none" w="med" len="med"/>
              </a:ln>
            </p:spPr>
          </p:sp>
          <p:sp>
            <p:nvSpPr>
              <p:cNvPr id="119" name="Google Shape;119;p15"/>
              <p:cNvSpPr/>
              <p:nvPr/>
            </p:nvSpPr>
            <p:spPr>
              <a:xfrm>
                <a:off x="7633300" y="1116581"/>
                <a:ext cx="44825" cy="344588"/>
              </a:xfrm>
              <a:custGeom>
                <a:avLst/>
                <a:gdLst/>
                <a:ahLst/>
                <a:cxnLst/>
                <a:rect l="l" t="t" r="r" b="b"/>
                <a:pathLst>
                  <a:path w="1793" h="18378" extrusionOk="0">
                    <a:moveTo>
                      <a:pt x="0" y="0"/>
                    </a:moveTo>
                    <a:cubicBezTo>
                      <a:pt x="763" y="6108"/>
                      <a:pt x="-962" y="12874"/>
                      <a:pt x="1793" y="18378"/>
                    </a:cubicBezTo>
                  </a:path>
                </a:pathLst>
              </a:custGeom>
              <a:noFill/>
              <a:ln w="28575" cap="flat" cmpd="sng">
                <a:solidFill>
                  <a:srgbClr val="0000FF"/>
                </a:solidFill>
                <a:prstDash val="solid"/>
                <a:round/>
                <a:headEnd type="none" w="med" len="med"/>
                <a:tailEnd type="none" w="med" len="med"/>
              </a:ln>
            </p:spPr>
          </p:sp>
          <p:sp>
            <p:nvSpPr>
              <p:cNvPr id="120" name="Google Shape;120;p15"/>
              <p:cNvSpPr/>
              <p:nvPr/>
            </p:nvSpPr>
            <p:spPr>
              <a:xfrm>
                <a:off x="8168740" y="696356"/>
                <a:ext cx="331900" cy="761850"/>
              </a:xfrm>
              <a:custGeom>
                <a:avLst/>
                <a:gdLst/>
                <a:ahLst/>
                <a:cxnLst/>
                <a:rect l="l" t="t" r="r" b="b"/>
                <a:pathLst>
                  <a:path w="13276" h="40632" extrusionOk="0">
                    <a:moveTo>
                      <a:pt x="2338" y="0"/>
                    </a:moveTo>
                    <a:cubicBezTo>
                      <a:pt x="2338" y="8976"/>
                      <a:pt x="994" y="17919"/>
                      <a:pt x="994" y="26895"/>
                    </a:cubicBezTo>
                    <a:cubicBezTo>
                      <a:pt x="994" y="29738"/>
                      <a:pt x="545" y="32568"/>
                      <a:pt x="545" y="35411"/>
                    </a:cubicBezTo>
                    <a:cubicBezTo>
                      <a:pt x="545" y="37055"/>
                      <a:pt x="-619" y="41503"/>
                      <a:pt x="545" y="40342"/>
                    </a:cubicBezTo>
                    <a:cubicBezTo>
                      <a:pt x="4180" y="36715"/>
                      <a:pt x="-845" y="28733"/>
                      <a:pt x="2786" y="25102"/>
                    </a:cubicBezTo>
                    <a:cubicBezTo>
                      <a:pt x="5125" y="22763"/>
                      <a:pt x="10214" y="25593"/>
                      <a:pt x="12199" y="28239"/>
                    </a:cubicBezTo>
                    <a:cubicBezTo>
                      <a:pt x="14204" y="30912"/>
                      <a:pt x="13079" y="36095"/>
                      <a:pt x="10406" y="38100"/>
                    </a:cubicBezTo>
                    <a:cubicBezTo>
                      <a:pt x="8107" y="39825"/>
                      <a:pt x="4764" y="39445"/>
                      <a:pt x="1890" y="39445"/>
                    </a:cubicBezTo>
                    <a:cubicBezTo>
                      <a:pt x="1222" y="39445"/>
                      <a:pt x="97" y="39217"/>
                      <a:pt x="97" y="38549"/>
                    </a:cubicBezTo>
                  </a:path>
                </a:pathLst>
              </a:custGeom>
              <a:noFill/>
              <a:ln w="28575" cap="flat" cmpd="sng">
                <a:solidFill>
                  <a:srgbClr val="38761D"/>
                </a:solidFill>
                <a:prstDash val="solid"/>
                <a:round/>
                <a:headEnd type="none" w="med" len="med"/>
                <a:tailEnd type="none" w="med" len="med"/>
              </a:ln>
            </p:spPr>
          </p:sp>
          <p:sp>
            <p:nvSpPr>
              <p:cNvPr id="121" name="Google Shape;121;p15"/>
              <p:cNvSpPr/>
              <p:nvPr/>
            </p:nvSpPr>
            <p:spPr>
              <a:xfrm>
                <a:off x="4168600" y="632293"/>
                <a:ext cx="403400" cy="186581"/>
              </a:xfrm>
              <a:custGeom>
                <a:avLst/>
                <a:gdLst/>
                <a:ahLst/>
                <a:cxnLst/>
                <a:rect l="l" t="t" r="r" b="b"/>
                <a:pathLst>
                  <a:path w="16136" h="9951" extrusionOk="0">
                    <a:moveTo>
                      <a:pt x="0" y="6813"/>
                    </a:moveTo>
                    <a:cubicBezTo>
                      <a:pt x="4133" y="5436"/>
                      <a:pt x="6935" y="944"/>
                      <a:pt x="11206" y="90"/>
                    </a:cubicBezTo>
                    <a:cubicBezTo>
                      <a:pt x="14810" y="-630"/>
                      <a:pt x="14494" y="6663"/>
                      <a:pt x="16136" y="9951"/>
                    </a:cubicBezTo>
                  </a:path>
                </a:pathLst>
              </a:custGeom>
              <a:noFill/>
              <a:ln w="28575" cap="flat" cmpd="sng">
                <a:solidFill>
                  <a:srgbClr val="0000FF"/>
                </a:solidFill>
                <a:prstDash val="solid"/>
                <a:round/>
                <a:headEnd type="none" w="med" len="med"/>
                <a:tailEnd type="none" w="med" len="med"/>
              </a:ln>
            </p:spPr>
          </p:sp>
        </p:grpSp>
      </p:grpSp>
      <p:sp>
        <p:nvSpPr>
          <p:cNvPr id="122" name="Google Shape;122;p15"/>
          <p:cNvSpPr txBox="1"/>
          <p:nvPr/>
        </p:nvSpPr>
        <p:spPr>
          <a:xfrm>
            <a:off x="4346967" y="5122072"/>
            <a:ext cx="26559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latin typeface="Alegreya"/>
                <a:ea typeface="Alegreya"/>
                <a:cs typeface="Alegreya"/>
                <a:sym typeface="Alegreya"/>
              </a:rPr>
              <a:t>Feature</a:t>
            </a:r>
            <a:endParaRPr sz="2200" b="1">
              <a:latin typeface="Alegreya"/>
              <a:ea typeface="Alegreya"/>
              <a:cs typeface="Alegreya"/>
              <a:sym typeface="Alegreya"/>
            </a:endParaRPr>
          </a:p>
        </p:txBody>
      </p:sp>
      <p:sp>
        <p:nvSpPr>
          <p:cNvPr id="123" name="Google Shape;123;p15"/>
          <p:cNvSpPr txBox="1"/>
          <p:nvPr/>
        </p:nvSpPr>
        <p:spPr>
          <a:xfrm>
            <a:off x="464925" y="5122067"/>
            <a:ext cx="26559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0000FF"/>
                </a:solidFill>
                <a:latin typeface="Alegreya"/>
                <a:ea typeface="Alegreya"/>
                <a:cs typeface="Alegreya"/>
                <a:sym typeface="Alegreya"/>
              </a:rPr>
              <a:t>Prediction</a:t>
            </a:r>
            <a:endParaRPr sz="2200" b="1">
              <a:solidFill>
                <a:srgbClr val="0000FF"/>
              </a:solidFill>
              <a:latin typeface="Alegreya"/>
              <a:ea typeface="Alegreya"/>
              <a:cs typeface="Alegreya"/>
              <a:sym typeface="Alegreya"/>
            </a:endParaRPr>
          </a:p>
        </p:txBody>
      </p:sp>
      <p:cxnSp>
        <p:nvCxnSpPr>
          <p:cNvPr id="124" name="Google Shape;124;p15"/>
          <p:cNvCxnSpPr/>
          <p:nvPr/>
        </p:nvCxnSpPr>
        <p:spPr>
          <a:xfrm rot="10800000">
            <a:off x="4805875" y="4458300"/>
            <a:ext cx="48300" cy="792800"/>
          </a:xfrm>
          <a:prstGeom prst="straightConnector1">
            <a:avLst/>
          </a:prstGeom>
          <a:noFill/>
          <a:ln w="9525" cap="flat" cmpd="sng">
            <a:solidFill>
              <a:schemeClr val="dk2"/>
            </a:solidFill>
            <a:prstDash val="solid"/>
            <a:round/>
            <a:headEnd type="none" w="med" len="med"/>
            <a:tailEnd type="triangle" w="med" len="med"/>
          </a:ln>
        </p:spPr>
      </p:cxnSp>
      <p:cxnSp>
        <p:nvCxnSpPr>
          <p:cNvPr id="125" name="Google Shape;125;p15"/>
          <p:cNvCxnSpPr/>
          <p:nvPr/>
        </p:nvCxnSpPr>
        <p:spPr>
          <a:xfrm rot="10800000" flipH="1">
            <a:off x="3712975" y="4458267"/>
            <a:ext cx="216600" cy="792400"/>
          </a:xfrm>
          <a:prstGeom prst="straightConnector1">
            <a:avLst/>
          </a:prstGeom>
          <a:noFill/>
          <a:ln w="9525" cap="flat" cmpd="sng">
            <a:solidFill>
              <a:schemeClr val="dk2"/>
            </a:solidFill>
            <a:prstDash val="solid"/>
            <a:round/>
            <a:headEnd type="none" w="med" len="med"/>
            <a:tailEnd type="triangle" w="med" len="med"/>
          </a:ln>
        </p:spPr>
      </p:cxnSp>
      <p:sp>
        <p:nvSpPr>
          <p:cNvPr id="126" name="Google Shape;126;p15"/>
          <p:cNvSpPr txBox="1"/>
          <p:nvPr/>
        </p:nvSpPr>
        <p:spPr>
          <a:xfrm>
            <a:off x="2650921" y="5251100"/>
            <a:ext cx="14640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FF0000"/>
                </a:solidFill>
                <a:latin typeface="Alegreya"/>
                <a:ea typeface="Alegreya"/>
                <a:cs typeface="Alegreya"/>
                <a:sym typeface="Alegreya"/>
              </a:rPr>
              <a:t>weights</a:t>
            </a:r>
            <a:endParaRPr sz="2200" b="1">
              <a:solidFill>
                <a:srgbClr val="FF0000"/>
              </a:solidFill>
              <a:latin typeface="Alegreya"/>
              <a:ea typeface="Alegreya"/>
              <a:cs typeface="Alegreya"/>
              <a:sym typeface="Alegreya"/>
            </a:endParaRPr>
          </a:p>
        </p:txBody>
      </p:sp>
      <p:sp>
        <p:nvSpPr>
          <p:cNvPr id="127" name="Google Shape;127;p15"/>
          <p:cNvSpPr txBox="1"/>
          <p:nvPr/>
        </p:nvSpPr>
        <p:spPr>
          <a:xfrm>
            <a:off x="6138096" y="4725633"/>
            <a:ext cx="14640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38761D"/>
                </a:solidFill>
                <a:latin typeface="Alegreya"/>
                <a:ea typeface="Alegreya"/>
                <a:cs typeface="Alegreya"/>
                <a:sym typeface="Alegreya"/>
              </a:rPr>
              <a:t>bias</a:t>
            </a:r>
            <a:endParaRPr sz="2200" b="1">
              <a:solidFill>
                <a:srgbClr val="38761D"/>
              </a:solidFill>
              <a:latin typeface="Alegreya"/>
              <a:ea typeface="Alegreya"/>
              <a:cs typeface="Alegreya"/>
              <a:sym typeface="Alegreya"/>
            </a:endParaRPr>
          </a:p>
        </p:txBody>
      </p:sp>
      <p:cxnSp>
        <p:nvCxnSpPr>
          <p:cNvPr id="128" name="Google Shape;128;p15"/>
          <p:cNvCxnSpPr>
            <a:stCxn id="123" idx="0"/>
          </p:cNvCxnSpPr>
          <p:nvPr/>
        </p:nvCxnSpPr>
        <p:spPr>
          <a:xfrm flipV="1">
            <a:off x="1792875" y="4586467"/>
            <a:ext cx="409200" cy="535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185460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Linear Regression predicts weighted, shifted combinations of the features</a:t>
            </a:r>
            <a:endParaRPr sz="2800" dirty="0"/>
          </a:p>
        </p:txBody>
      </p:sp>
      <p:grpSp>
        <p:nvGrpSpPr>
          <p:cNvPr id="134" name="Google Shape;134;p16"/>
          <p:cNvGrpSpPr/>
          <p:nvPr/>
        </p:nvGrpSpPr>
        <p:grpSpPr>
          <a:xfrm>
            <a:off x="2188646" y="1904133"/>
            <a:ext cx="4353552" cy="1538160"/>
            <a:chOff x="4213251" y="632293"/>
            <a:chExt cx="4363588" cy="988873"/>
          </a:xfrm>
        </p:grpSpPr>
        <p:sp>
          <p:nvSpPr>
            <p:cNvPr id="135" name="Google Shape;135;p16"/>
            <p:cNvSpPr/>
            <p:nvPr/>
          </p:nvSpPr>
          <p:spPr>
            <a:xfrm>
              <a:off x="6613550" y="1057763"/>
              <a:ext cx="358600" cy="386588"/>
            </a:xfrm>
            <a:custGeom>
              <a:avLst/>
              <a:gdLst/>
              <a:ahLst/>
              <a:cxnLst/>
              <a:rect l="l" t="t" r="r" b="b"/>
              <a:pathLst>
                <a:path w="14344" h="20618" extrusionOk="0">
                  <a:moveTo>
                    <a:pt x="0" y="0"/>
                  </a:moveTo>
                  <a:cubicBezTo>
                    <a:pt x="3299" y="7695"/>
                    <a:pt x="8421" y="14701"/>
                    <a:pt x="14344" y="20618"/>
                  </a:cubicBezTo>
                </a:path>
              </a:pathLst>
            </a:custGeom>
            <a:noFill/>
            <a:ln w="28575" cap="flat" cmpd="sng">
              <a:solidFill>
                <a:srgbClr val="000000"/>
              </a:solidFill>
              <a:prstDash val="solid"/>
              <a:round/>
              <a:headEnd type="none" w="med" len="med"/>
              <a:tailEnd type="none" w="med" len="med"/>
            </a:ln>
          </p:spPr>
        </p:sp>
        <p:grpSp>
          <p:nvGrpSpPr>
            <p:cNvPr id="136" name="Google Shape;136;p16"/>
            <p:cNvGrpSpPr/>
            <p:nvPr/>
          </p:nvGrpSpPr>
          <p:grpSpPr>
            <a:xfrm>
              <a:off x="4213251" y="632293"/>
              <a:ext cx="4363588" cy="988873"/>
              <a:chOff x="4137051" y="632293"/>
              <a:chExt cx="4363588" cy="988873"/>
            </a:xfrm>
          </p:grpSpPr>
          <p:sp>
            <p:nvSpPr>
              <p:cNvPr id="137" name="Google Shape;137;p16"/>
              <p:cNvSpPr/>
              <p:nvPr/>
            </p:nvSpPr>
            <p:spPr>
              <a:xfrm>
                <a:off x="4137051" y="886775"/>
                <a:ext cx="403406" cy="734391"/>
              </a:xfrm>
              <a:custGeom>
                <a:avLst/>
                <a:gdLst/>
                <a:ahLst/>
                <a:cxnLst/>
                <a:rect l="l" t="t" r="r" b="b"/>
                <a:pathLst>
                  <a:path w="15295" h="30805" extrusionOk="0">
                    <a:moveTo>
                      <a:pt x="3495" y="0"/>
                    </a:moveTo>
                    <a:cubicBezTo>
                      <a:pt x="3495" y="3810"/>
                      <a:pt x="4616" y="10310"/>
                      <a:pt x="8426" y="10310"/>
                    </a:cubicBezTo>
                    <a:cubicBezTo>
                      <a:pt x="11392" y="10310"/>
                      <a:pt x="14430" y="7360"/>
                      <a:pt x="15150" y="4483"/>
                    </a:cubicBezTo>
                    <a:cubicBezTo>
                      <a:pt x="15295" y="3903"/>
                      <a:pt x="15150" y="2092"/>
                      <a:pt x="15150" y="2690"/>
                    </a:cubicBezTo>
                    <a:cubicBezTo>
                      <a:pt x="15150" y="11605"/>
                      <a:pt x="16005" y="23338"/>
                      <a:pt x="8874" y="28687"/>
                    </a:cubicBezTo>
                    <a:cubicBezTo>
                      <a:pt x="6591" y="30400"/>
                      <a:pt x="2070" y="31868"/>
                      <a:pt x="358" y="29584"/>
                    </a:cubicBezTo>
                    <a:cubicBezTo>
                      <a:pt x="-916" y="27885"/>
                      <a:pt x="2268" y="24653"/>
                      <a:pt x="4392" y="24653"/>
                    </a:cubicBezTo>
                  </a:path>
                </a:pathLst>
              </a:custGeom>
              <a:noFill/>
              <a:ln w="28575" cap="flat" cmpd="sng">
                <a:solidFill>
                  <a:srgbClr val="0000FF"/>
                </a:solidFill>
                <a:prstDash val="solid"/>
                <a:round/>
                <a:headEnd type="none" w="med" len="med"/>
                <a:tailEnd type="none" w="med" len="med"/>
              </a:ln>
            </p:spPr>
          </p:sp>
          <p:sp>
            <p:nvSpPr>
              <p:cNvPr id="138" name="Google Shape;138;p16"/>
              <p:cNvSpPr/>
              <p:nvPr/>
            </p:nvSpPr>
            <p:spPr>
              <a:xfrm>
                <a:off x="4809400" y="1242656"/>
                <a:ext cx="369800" cy="9169"/>
              </a:xfrm>
              <a:custGeom>
                <a:avLst/>
                <a:gdLst/>
                <a:ahLst/>
                <a:cxnLst/>
                <a:rect l="l" t="t" r="r" b="b"/>
                <a:pathLst>
                  <a:path w="14792" h="489" extrusionOk="0">
                    <a:moveTo>
                      <a:pt x="0" y="0"/>
                    </a:moveTo>
                    <a:cubicBezTo>
                      <a:pt x="4895" y="612"/>
                      <a:pt x="9859" y="448"/>
                      <a:pt x="14792" y="448"/>
                    </a:cubicBezTo>
                  </a:path>
                </a:pathLst>
              </a:custGeom>
              <a:noFill/>
              <a:ln w="28575" cap="flat" cmpd="sng">
                <a:solidFill>
                  <a:srgbClr val="0000FF"/>
                </a:solidFill>
                <a:prstDash val="solid"/>
                <a:round/>
                <a:headEnd type="none" w="med" len="med"/>
                <a:tailEnd type="none" w="med" len="med"/>
              </a:ln>
            </p:spPr>
          </p:sp>
          <p:sp>
            <p:nvSpPr>
              <p:cNvPr id="139" name="Google Shape;139;p16"/>
              <p:cNvSpPr/>
              <p:nvPr/>
            </p:nvSpPr>
            <p:spPr>
              <a:xfrm>
                <a:off x="4820625" y="1326694"/>
                <a:ext cx="381000" cy="13650"/>
              </a:xfrm>
              <a:custGeom>
                <a:avLst/>
                <a:gdLst/>
                <a:ahLst/>
                <a:cxnLst/>
                <a:rect l="l" t="t" r="r" b="b"/>
                <a:pathLst>
                  <a:path w="15240" h="728" extrusionOk="0">
                    <a:moveTo>
                      <a:pt x="0" y="0"/>
                    </a:moveTo>
                    <a:cubicBezTo>
                      <a:pt x="4931" y="1232"/>
                      <a:pt x="10158" y="448"/>
                      <a:pt x="15240" y="448"/>
                    </a:cubicBezTo>
                  </a:path>
                </a:pathLst>
              </a:custGeom>
              <a:noFill/>
              <a:ln w="28575" cap="flat" cmpd="sng">
                <a:solidFill>
                  <a:srgbClr val="0000FF"/>
                </a:solidFill>
                <a:prstDash val="solid"/>
                <a:round/>
                <a:headEnd type="none" w="med" len="med"/>
                <a:tailEnd type="none" w="med" len="med"/>
              </a:ln>
            </p:spPr>
          </p:sp>
          <p:sp>
            <p:nvSpPr>
              <p:cNvPr id="140" name="Google Shape;140;p16"/>
              <p:cNvSpPr/>
              <p:nvPr/>
            </p:nvSpPr>
            <p:spPr>
              <a:xfrm>
                <a:off x="5448150" y="1059174"/>
                <a:ext cx="913950" cy="385200"/>
              </a:xfrm>
              <a:custGeom>
                <a:avLst/>
                <a:gdLst/>
                <a:ahLst/>
                <a:cxnLst/>
                <a:rect l="l" t="t" r="r" b="b"/>
                <a:pathLst>
                  <a:path w="36558" h="20544" extrusionOk="0">
                    <a:moveTo>
                      <a:pt x="0" y="821"/>
                    </a:moveTo>
                    <a:cubicBezTo>
                      <a:pt x="3580" y="7087"/>
                      <a:pt x="3406" y="16868"/>
                      <a:pt x="9861" y="20095"/>
                    </a:cubicBezTo>
                    <a:cubicBezTo>
                      <a:pt x="13457" y="21893"/>
                      <a:pt x="18826" y="16047"/>
                      <a:pt x="18826" y="12027"/>
                    </a:cubicBezTo>
                    <a:cubicBezTo>
                      <a:pt x="18826" y="9935"/>
                      <a:pt x="20305" y="4273"/>
                      <a:pt x="18826" y="5752"/>
                    </a:cubicBezTo>
                    <a:cubicBezTo>
                      <a:pt x="14042" y="10536"/>
                      <a:pt x="27055" y="21287"/>
                      <a:pt x="33618" y="19647"/>
                    </a:cubicBezTo>
                    <a:cubicBezTo>
                      <a:pt x="40052" y="18039"/>
                      <a:pt x="34618" y="-2593"/>
                      <a:pt x="28687" y="373"/>
                    </a:cubicBezTo>
                  </a:path>
                </a:pathLst>
              </a:custGeom>
              <a:noFill/>
              <a:ln w="28575" cap="flat" cmpd="sng">
                <a:solidFill>
                  <a:srgbClr val="FF0000"/>
                </a:solidFill>
                <a:prstDash val="solid"/>
                <a:round/>
                <a:headEnd type="none" w="med" len="med"/>
                <a:tailEnd type="none" w="med" len="med"/>
              </a:ln>
            </p:spPr>
          </p:sp>
          <p:sp>
            <p:nvSpPr>
              <p:cNvPr id="141" name="Google Shape;141;p16"/>
              <p:cNvSpPr/>
              <p:nvPr/>
            </p:nvSpPr>
            <p:spPr>
              <a:xfrm>
                <a:off x="6582175" y="1082963"/>
                <a:ext cx="302575" cy="310969"/>
              </a:xfrm>
              <a:custGeom>
                <a:avLst/>
                <a:gdLst/>
                <a:ahLst/>
                <a:cxnLst/>
                <a:rect l="l" t="t" r="r" b="b"/>
                <a:pathLst>
                  <a:path w="12103" h="16585" extrusionOk="0">
                    <a:moveTo>
                      <a:pt x="12103" y="0"/>
                    </a:moveTo>
                    <a:cubicBezTo>
                      <a:pt x="7721" y="5257"/>
                      <a:pt x="3066" y="10466"/>
                      <a:pt x="0" y="16585"/>
                    </a:cubicBezTo>
                  </a:path>
                </a:pathLst>
              </a:custGeom>
              <a:noFill/>
              <a:ln w="28575" cap="flat" cmpd="sng">
                <a:solidFill>
                  <a:srgbClr val="000000"/>
                </a:solidFill>
                <a:prstDash val="solid"/>
                <a:round/>
                <a:headEnd type="none" w="med" len="med"/>
                <a:tailEnd type="none" w="med" len="med"/>
              </a:ln>
            </p:spPr>
          </p:sp>
          <p:sp>
            <p:nvSpPr>
              <p:cNvPr id="142" name="Google Shape;142;p16"/>
              <p:cNvSpPr/>
              <p:nvPr/>
            </p:nvSpPr>
            <p:spPr>
              <a:xfrm>
                <a:off x="7297125" y="1242656"/>
                <a:ext cx="616325" cy="22650"/>
              </a:xfrm>
              <a:custGeom>
                <a:avLst/>
                <a:gdLst/>
                <a:ahLst/>
                <a:cxnLst/>
                <a:rect l="l" t="t" r="r" b="b"/>
                <a:pathLst>
                  <a:path w="24653" h="1208" extrusionOk="0">
                    <a:moveTo>
                      <a:pt x="0" y="0"/>
                    </a:moveTo>
                    <a:cubicBezTo>
                      <a:pt x="7978" y="1993"/>
                      <a:pt x="16430" y="896"/>
                      <a:pt x="24653" y="896"/>
                    </a:cubicBezTo>
                  </a:path>
                </a:pathLst>
              </a:custGeom>
              <a:noFill/>
              <a:ln w="28575" cap="flat" cmpd="sng">
                <a:solidFill>
                  <a:srgbClr val="0000FF"/>
                </a:solidFill>
                <a:prstDash val="solid"/>
                <a:round/>
                <a:headEnd type="none" w="med" len="med"/>
                <a:tailEnd type="none" w="med" len="med"/>
              </a:ln>
            </p:spPr>
          </p:sp>
          <p:sp>
            <p:nvSpPr>
              <p:cNvPr id="143" name="Google Shape;143;p16"/>
              <p:cNvSpPr/>
              <p:nvPr/>
            </p:nvSpPr>
            <p:spPr>
              <a:xfrm>
                <a:off x="7633300" y="1116581"/>
                <a:ext cx="44825" cy="344588"/>
              </a:xfrm>
              <a:custGeom>
                <a:avLst/>
                <a:gdLst/>
                <a:ahLst/>
                <a:cxnLst/>
                <a:rect l="l" t="t" r="r" b="b"/>
                <a:pathLst>
                  <a:path w="1793" h="18378" extrusionOk="0">
                    <a:moveTo>
                      <a:pt x="0" y="0"/>
                    </a:moveTo>
                    <a:cubicBezTo>
                      <a:pt x="763" y="6108"/>
                      <a:pt x="-962" y="12874"/>
                      <a:pt x="1793" y="18378"/>
                    </a:cubicBezTo>
                  </a:path>
                </a:pathLst>
              </a:custGeom>
              <a:noFill/>
              <a:ln w="28575" cap="flat" cmpd="sng">
                <a:solidFill>
                  <a:srgbClr val="0000FF"/>
                </a:solidFill>
                <a:prstDash val="solid"/>
                <a:round/>
                <a:headEnd type="none" w="med" len="med"/>
                <a:tailEnd type="none" w="med" len="med"/>
              </a:ln>
            </p:spPr>
          </p:sp>
          <p:sp>
            <p:nvSpPr>
              <p:cNvPr id="144" name="Google Shape;144;p16"/>
              <p:cNvSpPr/>
              <p:nvPr/>
            </p:nvSpPr>
            <p:spPr>
              <a:xfrm>
                <a:off x="8168740" y="696356"/>
                <a:ext cx="331900" cy="761850"/>
              </a:xfrm>
              <a:custGeom>
                <a:avLst/>
                <a:gdLst/>
                <a:ahLst/>
                <a:cxnLst/>
                <a:rect l="l" t="t" r="r" b="b"/>
                <a:pathLst>
                  <a:path w="13276" h="40632" extrusionOk="0">
                    <a:moveTo>
                      <a:pt x="2338" y="0"/>
                    </a:moveTo>
                    <a:cubicBezTo>
                      <a:pt x="2338" y="8976"/>
                      <a:pt x="994" y="17919"/>
                      <a:pt x="994" y="26895"/>
                    </a:cubicBezTo>
                    <a:cubicBezTo>
                      <a:pt x="994" y="29738"/>
                      <a:pt x="545" y="32568"/>
                      <a:pt x="545" y="35411"/>
                    </a:cubicBezTo>
                    <a:cubicBezTo>
                      <a:pt x="545" y="37055"/>
                      <a:pt x="-619" y="41503"/>
                      <a:pt x="545" y="40342"/>
                    </a:cubicBezTo>
                    <a:cubicBezTo>
                      <a:pt x="4180" y="36715"/>
                      <a:pt x="-845" y="28733"/>
                      <a:pt x="2786" y="25102"/>
                    </a:cubicBezTo>
                    <a:cubicBezTo>
                      <a:pt x="5125" y="22763"/>
                      <a:pt x="10214" y="25593"/>
                      <a:pt x="12199" y="28239"/>
                    </a:cubicBezTo>
                    <a:cubicBezTo>
                      <a:pt x="14204" y="30912"/>
                      <a:pt x="13079" y="36095"/>
                      <a:pt x="10406" y="38100"/>
                    </a:cubicBezTo>
                    <a:cubicBezTo>
                      <a:pt x="8107" y="39825"/>
                      <a:pt x="4764" y="39445"/>
                      <a:pt x="1890" y="39445"/>
                    </a:cubicBezTo>
                    <a:cubicBezTo>
                      <a:pt x="1222" y="39445"/>
                      <a:pt x="97" y="39217"/>
                      <a:pt x="97" y="38549"/>
                    </a:cubicBezTo>
                  </a:path>
                </a:pathLst>
              </a:custGeom>
              <a:noFill/>
              <a:ln w="28575" cap="flat" cmpd="sng">
                <a:solidFill>
                  <a:srgbClr val="38761D"/>
                </a:solidFill>
                <a:prstDash val="solid"/>
                <a:round/>
                <a:headEnd type="none" w="med" len="med"/>
                <a:tailEnd type="none" w="med" len="med"/>
              </a:ln>
            </p:spPr>
          </p:sp>
          <p:sp>
            <p:nvSpPr>
              <p:cNvPr id="145" name="Google Shape;145;p16"/>
              <p:cNvSpPr/>
              <p:nvPr/>
            </p:nvSpPr>
            <p:spPr>
              <a:xfrm>
                <a:off x="4168600" y="632293"/>
                <a:ext cx="403400" cy="186581"/>
              </a:xfrm>
              <a:custGeom>
                <a:avLst/>
                <a:gdLst/>
                <a:ahLst/>
                <a:cxnLst/>
                <a:rect l="l" t="t" r="r" b="b"/>
                <a:pathLst>
                  <a:path w="16136" h="9951" extrusionOk="0">
                    <a:moveTo>
                      <a:pt x="0" y="6813"/>
                    </a:moveTo>
                    <a:cubicBezTo>
                      <a:pt x="4133" y="5436"/>
                      <a:pt x="6935" y="944"/>
                      <a:pt x="11206" y="90"/>
                    </a:cubicBezTo>
                    <a:cubicBezTo>
                      <a:pt x="14810" y="-630"/>
                      <a:pt x="14494" y="6663"/>
                      <a:pt x="16136" y="9951"/>
                    </a:cubicBezTo>
                  </a:path>
                </a:pathLst>
              </a:custGeom>
              <a:noFill/>
              <a:ln w="28575" cap="flat" cmpd="sng">
                <a:solidFill>
                  <a:srgbClr val="0000FF"/>
                </a:solidFill>
                <a:prstDash val="solid"/>
                <a:round/>
                <a:headEnd type="none" w="med" len="med"/>
                <a:tailEnd type="none" w="med" len="med"/>
              </a:ln>
            </p:spPr>
          </p:sp>
        </p:grpSp>
      </p:grpSp>
      <p:grpSp>
        <p:nvGrpSpPr>
          <p:cNvPr id="146" name="Google Shape;146;p16"/>
          <p:cNvGrpSpPr/>
          <p:nvPr/>
        </p:nvGrpSpPr>
        <p:grpSpPr>
          <a:xfrm>
            <a:off x="460846" y="3979333"/>
            <a:ext cx="8540152" cy="1538160"/>
            <a:chOff x="2332726" y="632293"/>
            <a:chExt cx="8559840" cy="988873"/>
          </a:xfrm>
        </p:grpSpPr>
        <p:sp>
          <p:nvSpPr>
            <p:cNvPr id="147" name="Google Shape;147;p16"/>
            <p:cNvSpPr/>
            <p:nvPr/>
          </p:nvSpPr>
          <p:spPr>
            <a:xfrm>
              <a:off x="4856910" y="1057763"/>
              <a:ext cx="358600" cy="386588"/>
            </a:xfrm>
            <a:custGeom>
              <a:avLst/>
              <a:gdLst/>
              <a:ahLst/>
              <a:cxnLst/>
              <a:rect l="l" t="t" r="r" b="b"/>
              <a:pathLst>
                <a:path w="14344" h="20618" extrusionOk="0">
                  <a:moveTo>
                    <a:pt x="0" y="0"/>
                  </a:moveTo>
                  <a:cubicBezTo>
                    <a:pt x="3299" y="7695"/>
                    <a:pt x="8421" y="14701"/>
                    <a:pt x="14344" y="20618"/>
                  </a:cubicBezTo>
                </a:path>
              </a:pathLst>
            </a:custGeom>
            <a:noFill/>
            <a:ln w="28575" cap="flat" cmpd="sng">
              <a:solidFill>
                <a:srgbClr val="000000"/>
              </a:solidFill>
              <a:prstDash val="solid"/>
              <a:round/>
              <a:headEnd type="none" w="med" len="med"/>
              <a:tailEnd type="none" w="med" len="med"/>
            </a:ln>
          </p:spPr>
        </p:sp>
        <p:grpSp>
          <p:nvGrpSpPr>
            <p:cNvPr id="148" name="Google Shape;148;p16"/>
            <p:cNvGrpSpPr/>
            <p:nvPr/>
          </p:nvGrpSpPr>
          <p:grpSpPr>
            <a:xfrm>
              <a:off x="2332726" y="632293"/>
              <a:ext cx="8559840" cy="988873"/>
              <a:chOff x="2256526" y="632293"/>
              <a:chExt cx="8559840" cy="988873"/>
            </a:xfrm>
          </p:grpSpPr>
          <p:sp>
            <p:nvSpPr>
              <p:cNvPr id="149" name="Google Shape;149;p16"/>
              <p:cNvSpPr/>
              <p:nvPr/>
            </p:nvSpPr>
            <p:spPr>
              <a:xfrm>
                <a:off x="2256526" y="886775"/>
                <a:ext cx="403406" cy="734391"/>
              </a:xfrm>
              <a:custGeom>
                <a:avLst/>
                <a:gdLst/>
                <a:ahLst/>
                <a:cxnLst/>
                <a:rect l="l" t="t" r="r" b="b"/>
                <a:pathLst>
                  <a:path w="15295" h="30805" extrusionOk="0">
                    <a:moveTo>
                      <a:pt x="3495" y="0"/>
                    </a:moveTo>
                    <a:cubicBezTo>
                      <a:pt x="3495" y="3810"/>
                      <a:pt x="4616" y="10310"/>
                      <a:pt x="8426" y="10310"/>
                    </a:cubicBezTo>
                    <a:cubicBezTo>
                      <a:pt x="11392" y="10310"/>
                      <a:pt x="14430" y="7360"/>
                      <a:pt x="15150" y="4483"/>
                    </a:cubicBezTo>
                    <a:cubicBezTo>
                      <a:pt x="15295" y="3903"/>
                      <a:pt x="15150" y="2092"/>
                      <a:pt x="15150" y="2690"/>
                    </a:cubicBezTo>
                    <a:cubicBezTo>
                      <a:pt x="15150" y="11605"/>
                      <a:pt x="16005" y="23338"/>
                      <a:pt x="8874" y="28687"/>
                    </a:cubicBezTo>
                    <a:cubicBezTo>
                      <a:pt x="6591" y="30400"/>
                      <a:pt x="2070" y="31868"/>
                      <a:pt x="358" y="29584"/>
                    </a:cubicBezTo>
                    <a:cubicBezTo>
                      <a:pt x="-916" y="27885"/>
                      <a:pt x="2268" y="24653"/>
                      <a:pt x="4392" y="24653"/>
                    </a:cubicBezTo>
                  </a:path>
                </a:pathLst>
              </a:custGeom>
              <a:noFill/>
              <a:ln w="28575" cap="flat" cmpd="sng">
                <a:solidFill>
                  <a:srgbClr val="0000FF"/>
                </a:solidFill>
                <a:prstDash val="solid"/>
                <a:round/>
                <a:headEnd type="none" w="med" len="med"/>
                <a:tailEnd type="none" w="med" len="med"/>
              </a:ln>
            </p:spPr>
          </p:sp>
          <p:sp>
            <p:nvSpPr>
              <p:cNvPr id="150" name="Google Shape;150;p16"/>
              <p:cNvSpPr/>
              <p:nvPr/>
            </p:nvSpPr>
            <p:spPr>
              <a:xfrm>
                <a:off x="2892266" y="1184410"/>
                <a:ext cx="369800" cy="9169"/>
              </a:xfrm>
              <a:custGeom>
                <a:avLst/>
                <a:gdLst/>
                <a:ahLst/>
                <a:cxnLst/>
                <a:rect l="l" t="t" r="r" b="b"/>
                <a:pathLst>
                  <a:path w="14792" h="489" extrusionOk="0">
                    <a:moveTo>
                      <a:pt x="0" y="0"/>
                    </a:moveTo>
                    <a:cubicBezTo>
                      <a:pt x="4895" y="612"/>
                      <a:pt x="9859" y="448"/>
                      <a:pt x="14792" y="448"/>
                    </a:cubicBezTo>
                  </a:path>
                </a:pathLst>
              </a:custGeom>
              <a:noFill/>
              <a:ln w="28575" cap="flat" cmpd="sng">
                <a:solidFill>
                  <a:srgbClr val="0000FF"/>
                </a:solidFill>
                <a:prstDash val="solid"/>
                <a:round/>
                <a:headEnd type="none" w="med" len="med"/>
                <a:tailEnd type="none" w="med" len="med"/>
              </a:ln>
            </p:spPr>
          </p:sp>
          <p:sp>
            <p:nvSpPr>
              <p:cNvPr id="151" name="Google Shape;151;p16"/>
              <p:cNvSpPr/>
              <p:nvPr/>
            </p:nvSpPr>
            <p:spPr>
              <a:xfrm>
                <a:off x="2903491" y="1268448"/>
                <a:ext cx="381000" cy="13650"/>
              </a:xfrm>
              <a:custGeom>
                <a:avLst/>
                <a:gdLst/>
                <a:ahLst/>
                <a:cxnLst/>
                <a:rect l="l" t="t" r="r" b="b"/>
                <a:pathLst>
                  <a:path w="15240" h="728" extrusionOk="0">
                    <a:moveTo>
                      <a:pt x="0" y="0"/>
                    </a:moveTo>
                    <a:cubicBezTo>
                      <a:pt x="4931" y="1232"/>
                      <a:pt x="10158" y="448"/>
                      <a:pt x="15240" y="448"/>
                    </a:cubicBezTo>
                  </a:path>
                </a:pathLst>
              </a:custGeom>
              <a:noFill/>
              <a:ln w="28575" cap="flat" cmpd="sng">
                <a:solidFill>
                  <a:srgbClr val="0000FF"/>
                </a:solidFill>
                <a:prstDash val="solid"/>
                <a:round/>
                <a:headEnd type="none" w="med" len="med"/>
                <a:tailEnd type="none" w="med" len="med"/>
              </a:ln>
            </p:spPr>
          </p:sp>
          <p:sp>
            <p:nvSpPr>
              <p:cNvPr id="152" name="Google Shape;152;p16"/>
              <p:cNvSpPr/>
              <p:nvPr/>
            </p:nvSpPr>
            <p:spPr>
              <a:xfrm>
                <a:off x="3615134" y="1059174"/>
                <a:ext cx="913950" cy="385200"/>
              </a:xfrm>
              <a:custGeom>
                <a:avLst/>
                <a:gdLst/>
                <a:ahLst/>
                <a:cxnLst/>
                <a:rect l="l" t="t" r="r" b="b"/>
                <a:pathLst>
                  <a:path w="36558" h="20544" extrusionOk="0">
                    <a:moveTo>
                      <a:pt x="0" y="821"/>
                    </a:moveTo>
                    <a:cubicBezTo>
                      <a:pt x="3580" y="7087"/>
                      <a:pt x="3406" y="16868"/>
                      <a:pt x="9861" y="20095"/>
                    </a:cubicBezTo>
                    <a:cubicBezTo>
                      <a:pt x="13457" y="21893"/>
                      <a:pt x="18826" y="16047"/>
                      <a:pt x="18826" y="12027"/>
                    </a:cubicBezTo>
                    <a:cubicBezTo>
                      <a:pt x="18826" y="9935"/>
                      <a:pt x="20305" y="4273"/>
                      <a:pt x="18826" y="5752"/>
                    </a:cubicBezTo>
                    <a:cubicBezTo>
                      <a:pt x="14042" y="10536"/>
                      <a:pt x="27055" y="21287"/>
                      <a:pt x="33618" y="19647"/>
                    </a:cubicBezTo>
                    <a:cubicBezTo>
                      <a:pt x="40052" y="18039"/>
                      <a:pt x="34618" y="-2593"/>
                      <a:pt x="28687" y="373"/>
                    </a:cubicBezTo>
                  </a:path>
                </a:pathLst>
              </a:custGeom>
              <a:noFill/>
              <a:ln w="28575" cap="flat" cmpd="sng">
                <a:solidFill>
                  <a:srgbClr val="FF0000"/>
                </a:solidFill>
                <a:prstDash val="solid"/>
                <a:round/>
                <a:headEnd type="none" w="med" len="med"/>
                <a:tailEnd type="none" w="med" len="med"/>
              </a:ln>
            </p:spPr>
          </p:sp>
          <p:sp>
            <p:nvSpPr>
              <p:cNvPr id="153" name="Google Shape;153;p16"/>
              <p:cNvSpPr/>
              <p:nvPr/>
            </p:nvSpPr>
            <p:spPr>
              <a:xfrm>
                <a:off x="4825535" y="1082963"/>
                <a:ext cx="302575" cy="310969"/>
              </a:xfrm>
              <a:custGeom>
                <a:avLst/>
                <a:gdLst/>
                <a:ahLst/>
                <a:cxnLst/>
                <a:rect l="l" t="t" r="r" b="b"/>
                <a:pathLst>
                  <a:path w="12103" h="16585" extrusionOk="0">
                    <a:moveTo>
                      <a:pt x="12103" y="0"/>
                    </a:moveTo>
                    <a:cubicBezTo>
                      <a:pt x="7721" y="5257"/>
                      <a:pt x="3066" y="10466"/>
                      <a:pt x="0" y="16585"/>
                    </a:cubicBezTo>
                  </a:path>
                </a:pathLst>
              </a:custGeom>
              <a:noFill/>
              <a:ln w="28575" cap="flat" cmpd="sng">
                <a:solidFill>
                  <a:srgbClr val="000000"/>
                </a:solidFill>
                <a:prstDash val="solid"/>
                <a:round/>
                <a:headEnd type="none" w="med" len="med"/>
                <a:tailEnd type="none" w="med" len="med"/>
              </a:ln>
            </p:spPr>
          </p:sp>
          <p:sp>
            <p:nvSpPr>
              <p:cNvPr id="154" name="Google Shape;154;p16"/>
              <p:cNvSpPr/>
              <p:nvPr/>
            </p:nvSpPr>
            <p:spPr>
              <a:xfrm>
                <a:off x="5311356" y="1263970"/>
                <a:ext cx="403385" cy="20442"/>
              </a:xfrm>
              <a:custGeom>
                <a:avLst/>
                <a:gdLst/>
                <a:ahLst/>
                <a:cxnLst/>
                <a:rect l="l" t="t" r="r" b="b"/>
                <a:pathLst>
                  <a:path w="24653" h="1208" extrusionOk="0">
                    <a:moveTo>
                      <a:pt x="0" y="0"/>
                    </a:moveTo>
                    <a:cubicBezTo>
                      <a:pt x="7978" y="1993"/>
                      <a:pt x="16430" y="896"/>
                      <a:pt x="24653" y="896"/>
                    </a:cubicBezTo>
                  </a:path>
                </a:pathLst>
              </a:custGeom>
              <a:noFill/>
              <a:ln w="28575" cap="flat" cmpd="sng">
                <a:solidFill>
                  <a:srgbClr val="0000FF"/>
                </a:solidFill>
                <a:prstDash val="solid"/>
                <a:round/>
                <a:headEnd type="none" w="med" len="med"/>
                <a:tailEnd type="none" w="med" len="med"/>
              </a:ln>
            </p:spPr>
          </p:sp>
          <p:sp>
            <p:nvSpPr>
              <p:cNvPr id="155" name="Google Shape;155;p16"/>
              <p:cNvSpPr/>
              <p:nvPr/>
            </p:nvSpPr>
            <p:spPr>
              <a:xfrm>
                <a:off x="5531390" y="1150186"/>
                <a:ext cx="29338" cy="311002"/>
              </a:xfrm>
              <a:custGeom>
                <a:avLst/>
                <a:gdLst/>
                <a:ahLst/>
                <a:cxnLst/>
                <a:rect l="l" t="t" r="r" b="b"/>
                <a:pathLst>
                  <a:path w="1793" h="18378" extrusionOk="0">
                    <a:moveTo>
                      <a:pt x="0" y="0"/>
                    </a:moveTo>
                    <a:cubicBezTo>
                      <a:pt x="763" y="6108"/>
                      <a:pt x="-962" y="12874"/>
                      <a:pt x="1793" y="18378"/>
                    </a:cubicBezTo>
                  </a:path>
                </a:pathLst>
              </a:custGeom>
              <a:noFill/>
              <a:ln w="28575" cap="flat" cmpd="sng">
                <a:solidFill>
                  <a:srgbClr val="0000FF"/>
                </a:solidFill>
                <a:prstDash val="solid"/>
                <a:round/>
                <a:headEnd type="none" w="med" len="med"/>
                <a:tailEnd type="none" w="med" len="med"/>
              </a:ln>
            </p:spPr>
          </p:sp>
          <p:sp>
            <p:nvSpPr>
              <p:cNvPr id="156" name="Google Shape;156;p16"/>
              <p:cNvSpPr/>
              <p:nvPr/>
            </p:nvSpPr>
            <p:spPr>
              <a:xfrm>
                <a:off x="10484466" y="745816"/>
                <a:ext cx="331900" cy="761850"/>
              </a:xfrm>
              <a:custGeom>
                <a:avLst/>
                <a:gdLst/>
                <a:ahLst/>
                <a:cxnLst/>
                <a:rect l="l" t="t" r="r" b="b"/>
                <a:pathLst>
                  <a:path w="13276" h="40632" extrusionOk="0">
                    <a:moveTo>
                      <a:pt x="2338" y="0"/>
                    </a:moveTo>
                    <a:cubicBezTo>
                      <a:pt x="2338" y="8976"/>
                      <a:pt x="994" y="17919"/>
                      <a:pt x="994" y="26895"/>
                    </a:cubicBezTo>
                    <a:cubicBezTo>
                      <a:pt x="994" y="29738"/>
                      <a:pt x="545" y="32568"/>
                      <a:pt x="545" y="35411"/>
                    </a:cubicBezTo>
                    <a:cubicBezTo>
                      <a:pt x="545" y="37055"/>
                      <a:pt x="-619" y="41503"/>
                      <a:pt x="545" y="40342"/>
                    </a:cubicBezTo>
                    <a:cubicBezTo>
                      <a:pt x="4180" y="36715"/>
                      <a:pt x="-845" y="28733"/>
                      <a:pt x="2786" y="25102"/>
                    </a:cubicBezTo>
                    <a:cubicBezTo>
                      <a:pt x="5125" y="22763"/>
                      <a:pt x="10214" y="25593"/>
                      <a:pt x="12199" y="28239"/>
                    </a:cubicBezTo>
                    <a:cubicBezTo>
                      <a:pt x="14204" y="30912"/>
                      <a:pt x="13079" y="36095"/>
                      <a:pt x="10406" y="38100"/>
                    </a:cubicBezTo>
                    <a:cubicBezTo>
                      <a:pt x="8107" y="39825"/>
                      <a:pt x="4764" y="39445"/>
                      <a:pt x="1890" y="39445"/>
                    </a:cubicBezTo>
                    <a:cubicBezTo>
                      <a:pt x="1222" y="39445"/>
                      <a:pt x="97" y="39217"/>
                      <a:pt x="97" y="38549"/>
                    </a:cubicBezTo>
                  </a:path>
                </a:pathLst>
              </a:custGeom>
              <a:noFill/>
              <a:ln w="28575" cap="flat" cmpd="sng">
                <a:solidFill>
                  <a:srgbClr val="38761D"/>
                </a:solidFill>
                <a:prstDash val="solid"/>
                <a:round/>
                <a:headEnd type="none" w="med" len="med"/>
                <a:tailEnd type="none" w="med" len="med"/>
              </a:ln>
            </p:spPr>
          </p:sp>
          <p:sp>
            <p:nvSpPr>
              <p:cNvPr id="157" name="Google Shape;157;p16"/>
              <p:cNvSpPr/>
              <p:nvPr/>
            </p:nvSpPr>
            <p:spPr>
              <a:xfrm>
                <a:off x="2288075" y="632293"/>
                <a:ext cx="403400" cy="186581"/>
              </a:xfrm>
              <a:custGeom>
                <a:avLst/>
                <a:gdLst/>
                <a:ahLst/>
                <a:cxnLst/>
                <a:rect l="l" t="t" r="r" b="b"/>
                <a:pathLst>
                  <a:path w="16136" h="9951" extrusionOk="0">
                    <a:moveTo>
                      <a:pt x="0" y="6813"/>
                    </a:moveTo>
                    <a:cubicBezTo>
                      <a:pt x="4133" y="5436"/>
                      <a:pt x="6935" y="944"/>
                      <a:pt x="11206" y="90"/>
                    </a:cubicBezTo>
                    <a:cubicBezTo>
                      <a:pt x="14810" y="-630"/>
                      <a:pt x="14494" y="6663"/>
                      <a:pt x="16136" y="9951"/>
                    </a:cubicBezTo>
                  </a:path>
                </a:pathLst>
              </a:custGeom>
              <a:noFill/>
              <a:ln w="28575" cap="flat" cmpd="sng">
                <a:solidFill>
                  <a:srgbClr val="0000FF"/>
                </a:solidFill>
                <a:prstDash val="solid"/>
                <a:round/>
                <a:headEnd type="none" w="med" len="med"/>
                <a:tailEnd type="none" w="med" len="med"/>
              </a:ln>
            </p:spPr>
          </p:sp>
        </p:grpSp>
      </p:grpSp>
      <p:sp>
        <p:nvSpPr>
          <p:cNvPr id="158" name="Google Shape;158;p16"/>
          <p:cNvSpPr/>
          <p:nvPr/>
        </p:nvSpPr>
        <p:spPr>
          <a:xfrm>
            <a:off x="2607475" y="5272102"/>
            <a:ext cx="18250" cy="300033"/>
          </a:xfrm>
          <a:custGeom>
            <a:avLst/>
            <a:gdLst/>
            <a:ahLst/>
            <a:cxnLst/>
            <a:rect l="l" t="t" r="r" b="b"/>
            <a:pathLst>
              <a:path w="730" h="9001" extrusionOk="0">
                <a:moveTo>
                  <a:pt x="0" y="0"/>
                </a:moveTo>
                <a:cubicBezTo>
                  <a:pt x="730" y="2918"/>
                  <a:pt x="643" y="5993"/>
                  <a:pt x="643" y="9001"/>
                </a:cubicBezTo>
              </a:path>
            </a:pathLst>
          </a:custGeom>
          <a:noFill/>
          <a:ln w="38100" cap="flat" cmpd="sng">
            <a:solidFill>
              <a:schemeClr val="dk2"/>
            </a:solidFill>
            <a:prstDash val="solid"/>
            <a:round/>
            <a:headEnd type="none" w="med" len="med"/>
            <a:tailEnd type="none" w="med" len="med"/>
          </a:ln>
        </p:spPr>
      </p:sp>
      <p:sp>
        <p:nvSpPr>
          <p:cNvPr id="159" name="Google Shape;159;p16"/>
          <p:cNvSpPr/>
          <p:nvPr/>
        </p:nvSpPr>
        <p:spPr>
          <a:xfrm>
            <a:off x="3140875" y="5272102"/>
            <a:ext cx="18250" cy="300033"/>
          </a:xfrm>
          <a:custGeom>
            <a:avLst/>
            <a:gdLst/>
            <a:ahLst/>
            <a:cxnLst/>
            <a:rect l="l" t="t" r="r" b="b"/>
            <a:pathLst>
              <a:path w="730" h="9001" extrusionOk="0">
                <a:moveTo>
                  <a:pt x="0" y="0"/>
                </a:moveTo>
                <a:cubicBezTo>
                  <a:pt x="730" y="2918"/>
                  <a:pt x="643" y="5993"/>
                  <a:pt x="643" y="9001"/>
                </a:cubicBezTo>
              </a:path>
            </a:pathLst>
          </a:custGeom>
          <a:noFill/>
          <a:ln w="38100" cap="flat" cmpd="sng">
            <a:solidFill>
              <a:schemeClr val="dk2"/>
            </a:solidFill>
            <a:prstDash val="solid"/>
            <a:round/>
            <a:headEnd type="none" w="med" len="med"/>
            <a:tailEnd type="none" w="med" len="med"/>
          </a:ln>
        </p:spPr>
      </p:sp>
      <p:sp>
        <p:nvSpPr>
          <p:cNvPr id="160" name="Google Shape;160;p16"/>
          <p:cNvSpPr/>
          <p:nvPr/>
        </p:nvSpPr>
        <p:spPr>
          <a:xfrm>
            <a:off x="3926529" y="4672900"/>
            <a:ext cx="911848" cy="599200"/>
          </a:xfrm>
          <a:custGeom>
            <a:avLst/>
            <a:gdLst/>
            <a:ahLst/>
            <a:cxnLst/>
            <a:rect l="l" t="t" r="r" b="b"/>
            <a:pathLst>
              <a:path w="36558" h="20544" extrusionOk="0">
                <a:moveTo>
                  <a:pt x="0" y="821"/>
                </a:moveTo>
                <a:cubicBezTo>
                  <a:pt x="3580" y="7087"/>
                  <a:pt x="3406" y="16868"/>
                  <a:pt x="9861" y="20095"/>
                </a:cubicBezTo>
                <a:cubicBezTo>
                  <a:pt x="13457" y="21893"/>
                  <a:pt x="18826" y="16047"/>
                  <a:pt x="18826" y="12027"/>
                </a:cubicBezTo>
                <a:cubicBezTo>
                  <a:pt x="18826" y="9935"/>
                  <a:pt x="20305" y="4273"/>
                  <a:pt x="18826" y="5752"/>
                </a:cubicBezTo>
                <a:cubicBezTo>
                  <a:pt x="14042" y="10536"/>
                  <a:pt x="27055" y="21287"/>
                  <a:pt x="33618" y="19647"/>
                </a:cubicBezTo>
                <a:cubicBezTo>
                  <a:pt x="40052" y="18039"/>
                  <a:pt x="34618" y="-2593"/>
                  <a:pt x="28687" y="373"/>
                </a:cubicBezTo>
              </a:path>
            </a:pathLst>
          </a:custGeom>
          <a:noFill/>
          <a:ln w="28575" cap="flat" cmpd="sng">
            <a:solidFill>
              <a:srgbClr val="FF0000"/>
            </a:solidFill>
            <a:prstDash val="solid"/>
            <a:round/>
            <a:headEnd type="none" w="med" len="med"/>
            <a:tailEnd type="none" w="med" len="med"/>
          </a:ln>
        </p:spPr>
      </p:sp>
      <p:sp>
        <p:nvSpPr>
          <p:cNvPr id="161" name="Google Shape;161;p16"/>
          <p:cNvSpPr/>
          <p:nvPr/>
        </p:nvSpPr>
        <p:spPr>
          <a:xfrm>
            <a:off x="4910003" y="5088659"/>
            <a:ext cx="233500" cy="393933"/>
          </a:xfrm>
          <a:custGeom>
            <a:avLst/>
            <a:gdLst/>
            <a:ahLst/>
            <a:cxnLst/>
            <a:rect l="l" t="t" r="r" b="b"/>
            <a:pathLst>
              <a:path w="9340" h="11818" extrusionOk="0">
                <a:moveTo>
                  <a:pt x="339" y="2930"/>
                </a:moveTo>
                <a:cubicBezTo>
                  <a:pt x="339" y="693"/>
                  <a:pt x="6060" y="-1120"/>
                  <a:pt x="6768" y="1002"/>
                </a:cubicBezTo>
                <a:cubicBezTo>
                  <a:pt x="7739" y="3913"/>
                  <a:pt x="5464" y="7658"/>
                  <a:pt x="2911" y="9360"/>
                </a:cubicBezTo>
                <a:cubicBezTo>
                  <a:pt x="2113" y="9892"/>
                  <a:pt x="-339" y="9968"/>
                  <a:pt x="339" y="10646"/>
                </a:cubicBezTo>
                <a:cubicBezTo>
                  <a:pt x="2466" y="12773"/>
                  <a:pt x="6332" y="11289"/>
                  <a:pt x="9340" y="11289"/>
                </a:cubicBezTo>
              </a:path>
            </a:pathLst>
          </a:custGeom>
          <a:noFill/>
          <a:ln w="28575" cap="flat" cmpd="sng">
            <a:solidFill>
              <a:schemeClr val="dk2"/>
            </a:solidFill>
            <a:prstDash val="solid"/>
            <a:round/>
            <a:headEnd type="none" w="med" len="med"/>
            <a:tailEnd type="none" w="med" len="med"/>
          </a:ln>
        </p:spPr>
      </p:sp>
      <p:sp>
        <p:nvSpPr>
          <p:cNvPr id="162" name="Google Shape;162;p16"/>
          <p:cNvSpPr/>
          <p:nvPr/>
        </p:nvSpPr>
        <p:spPr>
          <a:xfrm>
            <a:off x="5143499" y="4730637"/>
            <a:ext cx="301879" cy="483729"/>
          </a:xfrm>
          <a:custGeom>
            <a:avLst/>
            <a:gdLst/>
            <a:ahLst/>
            <a:cxnLst/>
            <a:rect l="l" t="t" r="r" b="b"/>
            <a:pathLst>
              <a:path w="12103" h="16585" extrusionOk="0">
                <a:moveTo>
                  <a:pt x="12103" y="0"/>
                </a:moveTo>
                <a:cubicBezTo>
                  <a:pt x="7721" y="5257"/>
                  <a:pt x="3066" y="10466"/>
                  <a:pt x="0" y="16585"/>
                </a:cubicBezTo>
              </a:path>
            </a:pathLst>
          </a:custGeom>
          <a:noFill/>
          <a:ln w="28575" cap="flat" cmpd="sng">
            <a:solidFill>
              <a:srgbClr val="000000"/>
            </a:solidFill>
            <a:prstDash val="solid"/>
            <a:round/>
            <a:headEnd type="none" w="med" len="med"/>
            <a:tailEnd type="none" w="med" len="med"/>
          </a:ln>
        </p:spPr>
      </p:sp>
      <p:sp>
        <p:nvSpPr>
          <p:cNvPr id="163" name="Google Shape;163;p16"/>
          <p:cNvSpPr/>
          <p:nvPr/>
        </p:nvSpPr>
        <p:spPr>
          <a:xfrm>
            <a:off x="5115552" y="4671823"/>
            <a:ext cx="357775" cy="601359"/>
          </a:xfrm>
          <a:custGeom>
            <a:avLst/>
            <a:gdLst/>
            <a:ahLst/>
            <a:cxnLst/>
            <a:rect l="l" t="t" r="r" b="b"/>
            <a:pathLst>
              <a:path w="14344" h="20618" extrusionOk="0">
                <a:moveTo>
                  <a:pt x="0" y="0"/>
                </a:moveTo>
                <a:cubicBezTo>
                  <a:pt x="3299" y="7695"/>
                  <a:pt x="8421" y="14701"/>
                  <a:pt x="14344" y="20618"/>
                </a:cubicBezTo>
              </a:path>
            </a:pathLst>
          </a:custGeom>
          <a:noFill/>
          <a:ln w="28575" cap="flat" cmpd="sng">
            <a:solidFill>
              <a:srgbClr val="000000"/>
            </a:solidFill>
            <a:prstDash val="solid"/>
            <a:round/>
            <a:headEnd type="none" w="med" len="med"/>
            <a:tailEnd type="none" w="med" len="med"/>
          </a:ln>
        </p:spPr>
      </p:sp>
      <p:sp>
        <p:nvSpPr>
          <p:cNvPr id="164" name="Google Shape;164;p16"/>
          <p:cNvSpPr/>
          <p:nvPr/>
        </p:nvSpPr>
        <p:spPr>
          <a:xfrm>
            <a:off x="5529578" y="5123543"/>
            <a:ext cx="233500" cy="393933"/>
          </a:xfrm>
          <a:custGeom>
            <a:avLst/>
            <a:gdLst/>
            <a:ahLst/>
            <a:cxnLst/>
            <a:rect l="l" t="t" r="r" b="b"/>
            <a:pathLst>
              <a:path w="9340" h="11818" extrusionOk="0">
                <a:moveTo>
                  <a:pt x="339" y="2930"/>
                </a:moveTo>
                <a:cubicBezTo>
                  <a:pt x="339" y="693"/>
                  <a:pt x="6060" y="-1120"/>
                  <a:pt x="6768" y="1002"/>
                </a:cubicBezTo>
                <a:cubicBezTo>
                  <a:pt x="7739" y="3913"/>
                  <a:pt x="5464" y="7658"/>
                  <a:pt x="2911" y="9360"/>
                </a:cubicBezTo>
                <a:cubicBezTo>
                  <a:pt x="2113" y="9892"/>
                  <a:pt x="-339" y="9968"/>
                  <a:pt x="339" y="10646"/>
                </a:cubicBezTo>
                <a:cubicBezTo>
                  <a:pt x="2466" y="12773"/>
                  <a:pt x="6332" y="11289"/>
                  <a:pt x="9340" y="11289"/>
                </a:cubicBezTo>
              </a:path>
            </a:pathLst>
          </a:custGeom>
          <a:noFill/>
          <a:ln w="28575" cap="flat" cmpd="sng">
            <a:solidFill>
              <a:schemeClr val="dk2"/>
            </a:solidFill>
            <a:prstDash val="solid"/>
            <a:round/>
            <a:headEnd type="none" w="med" len="med"/>
            <a:tailEnd type="none" w="med" len="med"/>
          </a:ln>
        </p:spPr>
      </p:sp>
      <p:grpSp>
        <p:nvGrpSpPr>
          <p:cNvPr id="165" name="Google Shape;165;p16"/>
          <p:cNvGrpSpPr/>
          <p:nvPr/>
        </p:nvGrpSpPr>
        <p:grpSpPr>
          <a:xfrm>
            <a:off x="6453954" y="4672916"/>
            <a:ext cx="1357096" cy="599165"/>
            <a:chOff x="5448150" y="1059174"/>
            <a:chExt cx="1360224" cy="385200"/>
          </a:xfrm>
        </p:grpSpPr>
        <p:sp>
          <p:nvSpPr>
            <p:cNvPr id="166" name="Google Shape;166;p16"/>
            <p:cNvSpPr/>
            <p:nvPr/>
          </p:nvSpPr>
          <p:spPr>
            <a:xfrm>
              <a:off x="5448150" y="1059174"/>
              <a:ext cx="913950" cy="385200"/>
            </a:xfrm>
            <a:custGeom>
              <a:avLst/>
              <a:gdLst/>
              <a:ahLst/>
              <a:cxnLst/>
              <a:rect l="l" t="t" r="r" b="b"/>
              <a:pathLst>
                <a:path w="36558" h="20544" extrusionOk="0">
                  <a:moveTo>
                    <a:pt x="0" y="821"/>
                  </a:moveTo>
                  <a:cubicBezTo>
                    <a:pt x="3580" y="7087"/>
                    <a:pt x="3406" y="16868"/>
                    <a:pt x="9861" y="20095"/>
                  </a:cubicBezTo>
                  <a:cubicBezTo>
                    <a:pt x="13457" y="21893"/>
                    <a:pt x="18826" y="16047"/>
                    <a:pt x="18826" y="12027"/>
                  </a:cubicBezTo>
                  <a:cubicBezTo>
                    <a:pt x="18826" y="9935"/>
                    <a:pt x="20305" y="4273"/>
                    <a:pt x="18826" y="5752"/>
                  </a:cubicBezTo>
                  <a:cubicBezTo>
                    <a:pt x="14042" y="10536"/>
                    <a:pt x="27055" y="21287"/>
                    <a:pt x="33618" y="19647"/>
                  </a:cubicBezTo>
                  <a:cubicBezTo>
                    <a:pt x="40052" y="18039"/>
                    <a:pt x="34618" y="-2593"/>
                    <a:pt x="28687" y="373"/>
                  </a:cubicBezTo>
                </a:path>
              </a:pathLst>
            </a:custGeom>
            <a:noFill/>
            <a:ln w="28575" cap="flat" cmpd="sng">
              <a:solidFill>
                <a:srgbClr val="FF0000"/>
              </a:solidFill>
              <a:prstDash val="solid"/>
              <a:round/>
              <a:headEnd type="none" w="med" len="med"/>
              <a:tailEnd type="none" w="med" len="med"/>
            </a:ln>
          </p:spPr>
        </p:sp>
        <p:sp>
          <p:nvSpPr>
            <p:cNvPr id="167" name="Google Shape;167;p16"/>
            <p:cNvSpPr/>
            <p:nvPr/>
          </p:nvSpPr>
          <p:spPr>
            <a:xfrm>
              <a:off x="6505799" y="1082963"/>
              <a:ext cx="302575" cy="310969"/>
            </a:xfrm>
            <a:custGeom>
              <a:avLst/>
              <a:gdLst/>
              <a:ahLst/>
              <a:cxnLst/>
              <a:rect l="l" t="t" r="r" b="b"/>
              <a:pathLst>
                <a:path w="12103" h="16585" extrusionOk="0">
                  <a:moveTo>
                    <a:pt x="12103" y="0"/>
                  </a:moveTo>
                  <a:cubicBezTo>
                    <a:pt x="7721" y="5257"/>
                    <a:pt x="3066" y="10466"/>
                    <a:pt x="0" y="16585"/>
                  </a:cubicBezTo>
                </a:path>
              </a:pathLst>
            </a:custGeom>
            <a:noFill/>
            <a:ln w="28575" cap="flat" cmpd="sng">
              <a:solidFill>
                <a:srgbClr val="000000"/>
              </a:solidFill>
              <a:prstDash val="solid"/>
              <a:round/>
              <a:headEnd type="none" w="med" len="med"/>
              <a:tailEnd type="none" w="med" len="med"/>
            </a:ln>
          </p:spPr>
        </p:sp>
      </p:grpSp>
      <p:grpSp>
        <p:nvGrpSpPr>
          <p:cNvPr id="168" name="Google Shape;168;p16"/>
          <p:cNvGrpSpPr/>
          <p:nvPr/>
        </p:nvGrpSpPr>
        <p:grpSpPr>
          <a:xfrm>
            <a:off x="5826740" y="4756836"/>
            <a:ext cx="456142" cy="483755"/>
            <a:chOff x="5311358" y="1116581"/>
            <a:chExt cx="616325" cy="344588"/>
          </a:xfrm>
        </p:grpSpPr>
        <p:sp>
          <p:nvSpPr>
            <p:cNvPr id="169" name="Google Shape;169;p16"/>
            <p:cNvSpPr/>
            <p:nvPr/>
          </p:nvSpPr>
          <p:spPr>
            <a:xfrm>
              <a:off x="5311358" y="1242656"/>
              <a:ext cx="616325" cy="22650"/>
            </a:xfrm>
            <a:custGeom>
              <a:avLst/>
              <a:gdLst/>
              <a:ahLst/>
              <a:cxnLst/>
              <a:rect l="l" t="t" r="r" b="b"/>
              <a:pathLst>
                <a:path w="24653" h="1208" extrusionOk="0">
                  <a:moveTo>
                    <a:pt x="0" y="0"/>
                  </a:moveTo>
                  <a:cubicBezTo>
                    <a:pt x="7978" y="1993"/>
                    <a:pt x="16430" y="896"/>
                    <a:pt x="24653" y="896"/>
                  </a:cubicBezTo>
                </a:path>
              </a:pathLst>
            </a:custGeom>
            <a:noFill/>
            <a:ln w="28575" cap="flat" cmpd="sng">
              <a:solidFill>
                <a:srgbClr val="0000FF"/>
              </a:solidFill>
              <a:prstDash val="solid"/>
              <a:round/>
              <a:headEnd type="none" w="med" len="med"/>
              <a:tailEnd type="none" w="med" len="med"/>
            </a:ln>
          </p:spPr>
        </p:sp>
        <p:sp>
          <p:nvSpPr>
            <p:cNvPr id="170" name="Google Shape;170;p16"/>
            <p:cNvSpPr/>
            <p:nvPr/>
          </p:nvSpPr>
          <p:spPr>
            <a:xfrm>
              <a:off x="5647533" y="1116581"/>
              <a:ext cx="44825" cy="344588"/>
            </a:xfrm>
            <a:custGeom>
              <a:avLst/>
              <a:gdLst/>
              <a:ahLst/>
              <a:cxnLst/>
              <a:rect l="l" t="t" r="r" b="b"/>
              <a:pathLst>
                <a:path w="1793" h="18378" extrusionOk="0">
                  <a:moveTo>
                    <a:pt x="0" y="0"/>
                  </a:moveTo>
                  <a:cubicBezTo>
                    <a:pt x="763" y="6108"/>
                    <a:pt x="-962" y="12874"/>
                    <a:pt x="1793" y="18378"/>
                  </a:cubicBezTo>
                </a:path>
              </a:pathLst>
            </a:custGeom>
            <a:noFill/>
            <a:ln w="28575" cap="flat" cmpd="sng">
              <a:solidFill>
                <a:srgbClr val="0000FF"/>
              </a:solidFill>
              <a:prstDash val="solid"/>
              <a:round/>
              <a:headEnd type="none" w="med" len="med"/>
              <a:tailEnd type="none" w="med" len="med"/>
            </a:ln>
          </p:spPr>
        </p:sp>
      </p:grpSp>
      <p:sp>
        <p:nvSpPr>
          <p:cNvPr id="171" name="Google Shape;171;p16"/>
          <p:cNvSpPr/>
          <p:nvPr/>
        </p:nvSpPr>
        <p:spPr>
          <a:xfrm>
            <a:off x="7535777" y="4671823"/>
            <a:ext cx="357775" cy="601359"/>
          </a:xfrm>
          <a:custGeom>
            <a:avLst/>
            <a:gdLst/>
            <a:ahLst/>
            <a:cxnLst/>
            <a:rect l="l" t="t" r="r" b="b"/>
            <a:pathLst>
              <a:path w="14344" h="20618" extrusionOk="0">
                <a:moveTo>
                  <a:pt x="0" y="0"/>
                </a:moveTo>
                <a:cubicBezTo>
                  <a:pt x="3299" y="7695"/>
                  <a:pt x="8421" y="14701"/>
                  <a:pt x="14344" y="20618"/>
                </a:cubicBezTo>
              </a:path>
            </a:pathLst>
          </a:custGeom>
          <a:noFill/>
          <a:ln w="28575" cap="flat" cmpd="sng">
            <a:solidFill>
              <a:srgbClr val="000000"/>
            </a:solidFill>
            <a:prstDash val="solid"/>
            <a:round/>
            <a:headEnd type="none" w="med" len="med"/>
            <a:tailEnd type="none" w="med" len="med"/>
          </a:ln>
        </p:spPr>
      </p:sp>
      <p:sp>
        <p:nvSpPr>
          <p:cNvPr id="172" name="Google Shape;172;p16"/>
          <p:cNvSpPr/>
          <p:nvPr/>
        </p:nvSpPr>
        <p:spPr>
          <a:xfrm>
            <a:off x="7368978" y="5225133"/>
            <a:ext cx="166795" cy="393952"/>
          </a:xfrm>
          <a:custGeom>
            <a:avLst/>
            <a:gdLst/>
            <a:ahLst/>
            <a:cxnLst/>
            <a:rect l="l" t="t" r="r" b="b"/>
            <a:pathLst>
              <a:path w="10530" h="14788" extrusionOk="0">
                <a:moveTo>
                  <a:pt x="0" y="0"/>
                </a:moveTo>
                <a:cubicBezTo>
                  <a:pt x="3389" y="0"/>
                  <a:pt x="8572" y="0"/>
                  <a:pt x="9644" y="3215"/>
                </a:cubicBezTo>
                <a:cubicBezTo>
                  <a:pt x="10315" y="5227"/>
                  <a:pt x="7265" y="7715"/>
                  <a:pt x="5144" y="7715"/>
                </a:cubicBezTo>
                <a:cubicBezTo>
                  <a:pt x="3858" y="7715"/>
                  <a:pt x="0" y="7715"/>
                  <a:pt x="1286" y="7715"/>
                </a:cubicBezTo>
                <a:cubicBezTo>
                  <a:pt x="4472" y="7715"/>
                  <a:pt x="9280" y="7908"/>
                  <a:pt x="10287" y="10930"/>
                </a:cubicBezTo>
                <a:cubicBezTo>
                  <a:pt x="11257" y="13841"/>
                  <a:pt x="4997" y="14788"/>
                  <a:pt x="1929" y="14788"/>
                </a:cubicBezTo>
              </a:path>
            </a:pathLst>
          </a:custGeom>
          <a:noFill/>
          <a:ln w="28575" cap="flat" cmpd="sng">
            <a:solidFill>
              <a:schemeClr val="dk2"/>
            </a:solidFill>
            <a:prstDash val="solid"/>
            <a:round/>
            <a:headEnd type="none" w="med" len="med"/>
            <a:tailEnd type="none" w="med" len="med"/>
          </a:ln>
        </p:spPr>
      </p:sp>
      <p:sp>
        <p:nvSpPr>
          <p:cNvPr id="173" name="Google Shape;173;p16"/>
          <p:cNvSpPr/>
          <p:nvPr/>
        </p:nvSpPr>
        <p:spPr>
          <a:xfrm>
            <a:off x="7893553" y="5273167"/>
            <a:ext cx="166795" cy="393952"/>
          </a:xfrm>
          <a:custGeom>
            <a:avLst/>
            <a:gdLst/>
            <a:ahLst/>
            <a:cxnLst/>
            <a:rect l="l" t="t" r="r" b="b"/>
            <a:pathLst>
              <a:path w="10530" h="14788" extrusionOk="0">
                <a:moveTo>
                  <a:pt x="0" y="0"/>
                </a:moveTo>
                <a:cubicBezTo>
                  <a:pt x="3389" y="0"/>
                  <a:pt x="8572" y="0"/>
                  <a:pt x="9644" y="3215"/>
                </a:cubicBezTo>
                <a:cubicBezTo>
                  <a:pt x="10315" y="5227"/>
                  <a:pt x="7265" y="7715"/>
                  <a:pt x="5144" y="7715"/>
                </a:cubicBezTo>
                <a:cubicBezTo>
                  <a:pt x="3858" y="7715"/>
                  <a:pt x="0" y="7715"/>
                  <a:pt x="1286" y="7715"/>
                </a:cubicBezTo>
                <a:cubicBezTo>
                  <a:pt x="4472" y="7715"/>
                  <a:pt x="9280" y="7908"/>
                  <a:pt x="10287" y="10930"/>
                </a:cubicBezTo>
                <a:cubicBezTo>
                  <a:pt x="11257" y="13841"/>
                  <a:pt x="4997" y="14788"/>
                  <a:pt x="1929" y="14788"/>
                </a:cubicBezTo>
              </a:path>
            </a:pathLst>
          </a:custGeom>
          <a:noFill/>
          <a:ln w="28575" cap="flat" cmpd="sng">
            <a:solidFill>
              <a:schemeClr val="dk2"/>
            </a:solidFill>
            <a:prstDash val="solid"/>
            <a:round/>
            <a:headEnd type="none" w="med" len="med"/>
            <a:tailEnd type="none" w="med" len="med"/>
          </a:ln>
        </p:spPr>
      </p:sp>
      <p:grpSp>
        <p:nvGrpSpPr>
          <p:cNvPr id="174" name="Google Shape;174;p16"/>
          <p:cNvGrpSpPr/>
          <p:nvPr/>
        </p:nvGrpSpPr>
        <p:grpSpPr>
          <a:xfrm>
            <a:off x="7975948" y="4846569"/>
            <a:ext cx="456142" cy="393979"/>
            <a:chOff x="5311358" y="1116581"/>
            <a:chExt cx="616325" cy="344588"/>
          </a:xfrm>
        </p:grpSpPr>
        <p:sp>
          <p:nvSpPr>
            <p:cNvPr id="175" name="Google Shape;175;p16"/>
            <p:cNvSpPr/>
            <p:nvPr/>
          </p:nvSpPr>
          <p:spPr>
            <a:xfrm>
              <a:off x="5311358" y="1242656"/>
              <a:ext cx="616325" cy="22650"/>
            </a:xfrm>
            <a:custGeom>
              <a:avLst/>
              <a:gdLst/>
              <a:ahLst/>
              <a:cxnLst/>
              <a:rect l="l" t="t" r="r" b="b"/>
              <a:pathLst>
                <a:path w="24653" h="1208" extrusionOk="0">
                  <a:moveTo>
                    <a:pt x="0" y="0"/>
                  </a:moveTo>
                  <a:cubicBezTo>
                    <a:pt x="7978" y="1993"/>
                    <a:pt x="16430" y="896"/>
                    <a:pt x="24653" y="896"/>
                  </a:cubicBezTo>
                </a:path>
              </a:pathLst>
            </a:custGeom>
            <a:noFill/>
            <a:ln w="28575" cap="flat" cmpd="sng">
              <a:solidFill>
                <a:srgbClr val="0000FF"/>
              </a:solidFill>
              <a:prstDash val="solid"/>
              <a:round/>
              <a:headEnd type="none" w="med" len="med"/>
              <a:tailEnd type="none" w="med" len="med"/>
            </a:ln>
          </p:spPr>
        </p:sp>
        <p:sp>
          <p:nvSpPr>
            <p:cNvPr id="176" name="Google Shape;176;p16"/>
            <p:cNvSpPr/>
            <p:nvPr/>
          </p:nvSpPr>
          <p:spPr>
            <a:xfrm>
              <a:off x="5647533" y="1116581"/>
              <a:ext cx="44825" cy="344588"/>
            </a:xfrm>
            <a:custGeom>
              <a:avLst/>
              <a:gdLst/>
              <a:ahLst/>
              <a:cxnLst/>
              <a:rect l="l" t="t" r="r" b="b"/>
              <a:pathLst>
                <a:path w="1793" h="18378" extrusionOk="0">
                  <a:moveTo>
                    <a:pt x="0" y="0"/>
                  </a:moveTo>
                  <a:cubicBezTo>
                    <a:pt x="763" y="6108"/>
                    <a:pt x="-962" y="12874"/>
                    <a:pt x="1793" y="18378"/>
                  </a:cubicBezTo>
                </a:path>
              </a:pathLst>
            </a:custGeom>
            <a:noFill/>
            <a:ln w="28575" cap="flat" cmpd="sng">
              <a:solidFill>
                <a:srgbClr val="0000FF"/>
              </a:solidFill>
              <a:prstDash val="solid"/>
              <a:round/>
              <a:headEnd type="none" w="med" len="med"/>
              <a:tailEnd type="none" w="med" len="med"/>
            </a:ln>
          </p:spPr>
        </p:sp>
      </p:grpSp>
    </p:spTree>
    <p:extLst>
      <p:ext uri="{BB962C8B-B14F-4D97-AF65-F5344CB8AC3E}">
        <p14:creationId xmlns:p14="http://schemas.microsoft.com/office/powerpoint/2010/main" val="11973505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Example - Data</a:t>
            </a:r>
            <a:endParaRPr dirty="0"/>
          </a:p>
        </p:txBody>
      </p:sp>
      <p:sp>
        <p:nvSpPr>
          <p:cNvPr id="183" name="Google Shape;183;p17"/>
          <p:cNvSpPr/>
          <p:nvPr/>
        </p:nvSpPr>
        <p:spPr>
          <a:xfrm>
            <a:off x="6270672" y="958712"/>
            <a:ext cx="351575" cy="2052000"/>
          </a:xfrm>
          <a:custGeom>
            <a:avLst/>
            <a:gdLst/>
            <a:ahLst/>
            <a:cxnLst/>
            <a:rect l="l" t="t" r="r" b="b"/>
            <a:pathLst>
              <a:path w="14063" h="61560" extrusionOk="0">
                <a:moveTo>
                  <a:pt x="6348" y="172"/>
                </a:moveTo>
                <a:cubicBezTo>
                  <a:pt x="4507" y="786"/>
                  <a:pt x="1638" y="-800"/>
                  <a:pt x="561" y="815"/>
                </a:cubicBezTo>
                <a:cubicBezTo>
                  <a:pt x="-1003" y="3160"/>
                  <a:pt x="1163" y="6438"/>
                  <a:pt x="1847" y="9173"/>
                </a:cubicBezTo>
                <a:cubicBezTo>
                  <a:pt x="3523" y="15878"/>
                  <a:pt x="2743" y="23042"/>
                  <a:pt x="4419" y="29747"/>
                </a:cubicBezTo>
                <a:cubicBezTo>
                  <a:pt x="6863" y="39521"/>
                  <a:pt x="-527" y="51582"/>
                  <a:pt x="5062" y="59965"/>
                </a:cubicBezTo>
                <a:cubicBezTo>
                  <a:pt x="6743" y="62487"/>
                  <a:pt x="11032" y="61251"/>
                  <a:pt x="14063" y="61251"/>
                </a:cubicBezTo>
              </a:path>
            </a:pathLst>
          </a:custGeom>
          <a:noFill/>
          <a:ln w="19050" cap="flat" cmpd="sng">
            <a:solidFill>
              <a:schemeClr val="dk2"/>
            </a:solidFill>
            <a:prstDash val="solid"/>
            <a:round/>
            <a:headEnd type="none" w="med" len="med"/>
            <a:tailEnd type="none" w="med" len="med"/>
          </a:ln>
        </p:spPr>
      </p:sp>
      <p:sp>
        <p:nvSpPr>
          <p:cNvPr id="184" name="Google Shape;184;p17"/>
          <p:cNvSpPr txBox="1"/>
          <p:nvPr/>
        </p:nvSpPr>
        <p:spPr>
          <a:xfrm>
            <a:off x="6343300" y="999700"/>
            <a:ext cx="10266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Number of Rooms</a:t>
            </a:r>
            <a:endParaRPr b="1"/>
          </a:p>
          <a:p>
            <a:pPr marL="0" lvl="0" indent="0" algn="l" rtl="0">
              <a:spcBef>
                <a:spcPts val="0"/>
              </a:spcBef>
              <a:spcAft>
                <a:spcPts val="0"/>
              </a:spcAft>
              <a:buNone/>
            </a:pPr>
            <a:endParaRPr sz="1700" b="1"/>
          </a:p>
          <a:p>
            <a:pPr marL="0" lvl="0" indent="0" algn="l" rtl="0">
              <a:spcBef>
                <a:spcPts val="0"/>
              </a:spcBef>
              <a:spcAft>
                <a:spcPts val="0"/>
              </a:spcAft>
              <a:buNone/>
            </a:pPr>
            <a:r>
              <a:rPr lang="en" sz="1700" b="1"/>
              <a:t>Area</a:t>
            </a:r>
            <a:endParaRPr sz="1700" b="1"/>
          </a:p>
          <a:p>
            <a:pPr marL="0" lvl="0" indent="0" algn="l" rtl="0">
              <a:spcBef>
                <a:spcPts val="0"/>
              </a:spcBef>
              <a:spcAft>
                <a:spcPts val="0"/>
              </a:spcAft>
              <a:buNone/>
            </a:pPr>
            <a:endParaRPr sz="1700" b="1"/>
          </a:p>
          <a:p>
            <a:pPr marL="0" lvl="0" indent="0" algn="l" rtl="0">
              <a:spcBef>
                <a:spcPts val="0"/>
              </a:spcBef>
              <a:spcAft>
                <a:spcPts val="0"/>
              </a:spcAft>
              <a:buNone/>
            </a:pPr>
            <a:r>
              <a:rPr lang="en" sz="1700" b="1"/>
              <a:t>Age</a:t>
            </a:r>
            <a:endParaRPr sz="1700" b="1"/>
          </a:p>
          <a:p>
            <a:pPr marL="0" lvl="0" indent="0" algn="l" rtl="0">
              <a:spcBef>
                <a:spcPts val="0"/>
              </a:spcBef>
              <a:spcAft>
                <a:spcPts val="0"/>
              </a:spcAft>
              <a:buNone/>
            </a:pPr>
            <a:endParaRPr sz="1800" b="1"/>
          </a:p>
        </p:txBody>
      </p:sp>
      <p:sp>
        <p:nvSpPr>
          <p:cNvPr id="185" name="Google Shape;185;p17"/>
          <p:cNvSpPr txBox="1"/>
          <p:nvPr/>
        </p:nvSpPr>
        <p:spPr>
          <a:xfrm>
            <a:off x="5054800" y="3429002"/>
            <a:ext cx="3000000" cy="79057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3500" b="1">
                <a:solidFill>
                  <a:srgbClr val="0000FF"/>
                </a:solidFill>
              </a:rPr>
              <a:t>y</a:t>
            </a:r>
            <a:r>
              <a:rPr lang="en" sz="3500" b="1" baseline="30000">
                <a:solidFill>
                  <a:srgbClr val="0000FF"/>
                </a:solidFill>
              </a:rPr>
              <a:t>(i)</a:t>
            </a:r>
            <a:r>
              <a:rPr lang="en" sz="3500" b="1" baseline="30000">
                <a:solidFill>
                  <a:schemeClr val="dk2"/>
                </a:solidFill>
              </a:rPr>
              <a:t> </a:t>
            </a:r>
            <a:r>
              <a:rPr lang="en" sz="3500" b="1">
                <a:solidFill>
                  <a:schemeClr val="dk2"/>
                </a:solidFill>
              </a:rPr>
              <a:t>=</a:t>
            </a:r>
            <a:endParaRPr sz="100"/>
          </a:p>
        </p:txBody>
      </p:sp>
      <p:sp>
        <p:nvSpPr>
          <p:cNvPr id="186" name="Google Shape;186;p17"/>
          <p:cNvSpPr txBox="1"/>
          <p:nvPr/>
        </p:nvSpPr>
        <p:spPr>
          <a:xfrm>
            <a:off x="6075175" y="3582800"/>
            <a:ext cx="3000000" cy="5308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000" b="1">
                <a:solidFill>
                  <a:srgbClr val="0000FF"/>
                </a:solidFill>
              </a:rPr>
              <a:t>Price</a:t>
            </a:r>
            <a:endParaRPr sz="100">
              <a:solidFill>
                <a:srgbClr val="0000FF"/>
              </a:solidFill>
            </a:endParaRPr>
          </a:p>
        </p:txBody>
      </p:sp>
      <p:grpSp>
        <p:nvGrpSpPr>
          <p:cNvPr id="187" name="Google Shape;187;p17"/>
          <p:cNvGrpSpPr/>
          <p:nvPr/>
        </p:nvGrpSpPr>
        <p:grpSpPr>
          <a:xfrm>
            <a:off x="5054800" y="4354040"/>
            <a:ext cx="3000000" cy="2094100"/>
            <a:chOff x="393500" y="3016680"/>
            <a:chExt cx="3000000" cy="1570575"/>
          </a:xfrm>
        </p:grpSpPr>
        <p:sp>
          <p:nvSpPr>
            <p:cNvPr id="188" name="Google Shape;188;p17"/>
            <p:cNvSpPr/>
            <p:nvPr/>
          </p:nvSpPr>
          <p:spPr>
            <a:xfrm>
              <a:off x="2371125" y="3016680"/>
              <a:ext cx="296150" cy="1570575"/>
            </a:xfrm>
            <a:custGeom>
              <a:avLst/>
              <a:gdLst/>
              <a:ahLst/>
              <a:cxnLst/>
              <a:rect l="l" t="t" r="r" b="b"/>
              <a:pathLst>
                <a:path w="11846" h="62823" extrusionOk="0">
                  <a:moveTo>
                    <a:pt x="0" y="855"/>
                  </a:moveTo>
                  <a:cubicBezTo>
                    <a:pt x="3008" y="855"/>
                    <a:pt x="8049" y="-1355"/>
                    <a:pt x="9001" y="1498"/>
                  </a:cubicBezTo>
                  <a:cubicBezTo>
                    <a:pt x="12262" y="11276"/>
                    <a:pt x="10930" y="22052"/>
                    <a:pt x="10930" y="32359"/>
                  </a:cubicBezTo>
                  <a:cubicBezTo>
                    <a:pt x="10930" y="41791"/>
                    <a:pt x="13270" y="51700"/>
                    <a:pt x="10287" y="60648"/>
                  </a:cubicBezTo>
                  <a:cubicBezTo>
                    <a:pt x="9317" y="63559"/>
                    <a:pt x="4354" y="62577"/>
                    <a:pt x="1286" y="62577"/>
                  </a:cubicBezTo>
                </a:path>
              </a:pathLst>
            </a:custGeom>
            <a:noFill/>
            <a:ln w="19050" cap="flat" cmpd="sng">
              <a:solidFill>
                <a:schemeClr val="dk2"/>
              </a:solidFill>
              <a:prstDash val="solid"/>
              <a:round/>
              <a:headEnd type="none" w="med" len="med"/>
              <a:tailEnd type="none" w="med" len="med"/>
            </a:ln>
          </p:spPr>
        </p:sp>
        <p:sp>
          <p:nvSpPr>
            <p:cNvPr id="189" name="Google Shape;189;p17"/>
            <p:cNvSpPr txBox="1"/>
            <p:nvPr/>
          </p:nvSpPr>
          <p:spPr>
            <a:xfrm>
              <a:off x="393500" y="3640350"/>
              <a:ext cx="3000000" cy="47606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600" b="1">
                  <a:solidFill>
                    <a:schemeClr val="dk2"/>
                  </a:solidFill>
                </a:rPr>
                <a:t>X</a:t>
              </a:r>
              <a:r>
                <a:rPr lang="en" sz="2600" b="1" baseline="30000">
                  <a:solidFill>
                    <a:schemeClr val="dk2"/>
                  </a:solidFill>
                </a:rPr>
                <a:t>(3)  </a:t>
              </a:r>
              <a:r>
                <a:rPr lang="en" sz="2600" b="1">
                  <a:solidFill>
                    <a:schemeClr val="dk2"/>
                  </a:solidFill>
                </a:rPr>
                <a:t> = </a:t>
              </a:r>
              <a:endParaRPr/>
            </a:p>
          </p:txBody>
        </p:sp>
        <p:sp>
          <p:nvSpPr>
            <p:cNvPr id="190" name="Google Shape;190;p17"/>
            <p:cNvSpPr/>
            <p:nvPr/>
          </p:nvSpPr>
          <p:spPr>
            <a:xfrm>
              <a:off x="1488519" y="3032484"/>
              <a:ext cx="351575" cy="1539000"/>
            </a:xfrm>
            <a:custGeom>
              <a:avLst/>
              <a:gdLst/>
              <a:ahLst/>
              <a:cxnLst/>
              <a:rect l="l" t="t" r="r" b="b"/>
              <a:pathLst>
                <a:path w="14063" h="61560" extrusionOk="0">
                  <a:moveTo>
                    <a:pt x="6348" y="172"/>
                  </a:moveTo>
                  <a:cubicBezTo>
                    <a:pt x="4507" y="786"/>
                    <a:pt x="1638" y="-800"/>
                    <a:pt x="561" y="815"/>
                  </a:cubicBezTo>
                  <a:cubicBezTo>
                    <a:pt x="-1003" y="3160"/>
                    <a:pt x="1163" y="6438"/>
                    <a:pt x="1847" y="9173"/>
                  </a:cubicBezTo>
                  <a:cubicBezTo>
                    <a:pt x="3523" y="15878"/>
                    <a:pt x="2743" y="23042"/>
                    <a:pt x="4419" y="29747"/>
                  </a:cubicBezTo>
                  <a:cubicBezTo>
                    <a:pt x="6863" y="39521"/>
                    <a:pt x="-527" y="51582"/>
                    <a:pt x="5062" y="59965"/>
                  </a:cubicBezTo>
                  <a:cubicBezTo>
                    <a:pt x="6743" y="62487"/>
                    <a:pt x="11032" y="61251"/>
                    <a:pt x="14063" y="61251"/>
                  </a:cubicBezTo>
                </a:path>
              </a:pathLst>
            </a:custGeom>
            <a:noFill/>
            <a:ln w="19050" cap="flat" cmpd="sng">
              <a:solidFill>
                <a:schemeClr val="dk2"/>
              </a:solidFill>
              <a:prstDash val="solid"/>
              <a:round/>
              <a:headEnd type="none" w="med" len="med"/>
              <a:tailEnd type="none" w="med" len="med"/>
            </a:ln>
          </p:spPr>
        </p:sp>
        <p:sp>
          <p:nvSpPr>
            <p:cNvPr id="191" name="Google Shape;191;p17"/>
            <p:cNvSpPr txBox="1"/>
            <p:nvPr/>
          </p:nvSpPr>
          <p:spPr>
            <a:xfrm>
              <a:off x="1713550" y="3063225"/>
              <a:ext cx="1026600" cy="130418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4</a:t>
              </a:r>
              <a:endParaRPr sz="1700" b="1"/>
            </a:p>
            <a:p>
              <a:pPr marL="0" lvl="0" indent="0" algn="l" rtl="0">
                <a:spcBef>
                  <a:spcPts val="0"/>
                </a:spcBef>
                <a:spcAft>
                  <a:spcPts val="0"/>
                </a:spcAft>
                <a:buNone/>
              </a:pPr>
              <a:endParaRPr sz="1700" b="1"/>
            </a:p>
            <a:p>
              <a:pPr marL="0" lvl="0" indent="0" algn="l" rtl="0">
                <a:spcBef>
                  <a:spcPts val="0"/>
                </a:spcBef>
                <a:spcAft>
                  <a:spcPts val="0"/>
                </a:spcAft>
                <a:buNone/>
              </a:pPr>
              <a:r>
                <a:rPr lang="en" sz="1500" b="1"/>
                <a:t>1000 sqft</a:t>
              </a:r>
              <a:endParaRPr sz="1500" b="1"/>
            </a:p>
            <a:p>
              <a:pPr marL="0" lvl="0" indent="0" algn="l" rtl="0">
                <a:spcBef>
                  <a:spcPts val="0"/>
                </a:spcBef>
                <a:spcAft>
                  <a:spcPts val="0"/>
                </a:spcAft>
                <a:buNone/>
              </a:pPr>
              <a:endParaRPr sz="1700" b="1"/>
            </a:p>
            <a:p>
              <a:pPr marL="0" lvl="0" indent="0" algn="l" rtl="0">
                <a:spcBef>
                  <a:spcPts val="0"/>
                </a:spcBef>
                <a:spcAft>
                  <a:spcPts val="0"/>
                </a:spcAft>
                <a:buNone/>
              </a:pPr>
              <a:r>
                <a:rPr lang="en" sz="1700" b="1"/>
                <a:t>32</a:t>
              </a:r>
              <a:endParaRPr sz="1700" b="1"/>
            </a:p>
            <a:p>
              <a:pPr marL="0" lvl="0" indent="0" algn="l" rtl="0">
                <a:spcBef>
                  <a:spcPts val="0"/>
                </a:spcBef>
                <a:spcAft>
                  <a:spcPts val="0"/>
                </a:spcAft>
                <a:buNone/>
              </a:pPr>
              <a:endParaRPr sz="1800" b="1"/>
            </a:p>
          </p:txBody>
        </p:sp>
      </p:grpSp>
      <p:sp>
        <p:nvSpPr>
          <p:cNvPr id="192" name="Google Shape;192;p17"/>
          <p:cNvSpPr/>
          <p:nvPr/>
        </p:nvSpPr>
        <p:spPr>
          <a:xfrm>
            <a:off x="7136600" y="937658"/>
            <a:ext cx="296150" cy="2094100"/>
          </a:xfrm>
          <a:custGeom>
            <a:avLst/>
            <a:gdLst/>
            <a:ahLst/>
            <a:cxnLst/>
            <a:rect l="l" t="t" r="r" b="b"/>
            <a:pathLst>
              <a:path w="11846" h="62823" extrusionOk="0">
                <a:moveTo>
                  <a:pt x="0" y="855"/>
                </a:moveTo>
                <a:cubicBezTo>
                  <a:pt x="3008" y="855"/>
                  <a:pt x="8049" y="-1355"/>
                  <a:pt x="9001" y="1498"/>
                </a:cubicBezTo>
                <a:cubicBezTo>
                  <a:pt x="12262" y="11276"/>
                  <a:pt x="10930" y="22052"/>
                  <a:pt x="10930" y="32359"/>
                </a:cubicBezTo>
                <a:cubicBezTo>
                  <a:pt x="10930" y="41791"/>
                  <a:pt x="13270" y="51700"/>
                  <a:pt x="10287" y="60648"/>
                </a:cubicBezTo>
                <a:cubicBezTo>
                  <a:pt x="9317" y="63559"/>
                  <a:pt x="4354" y="62577"/>
                  <a:pt x="1286" y="62577"/>
                </a:cubicBezTo>
              </a:path>
            </a:pathLst>
          </a:custGeom>
          <a:noFill/>
          <a:ln w="19050" cap="flat" cmpd="sng">
            <a:solidFill>
              <a:schemeClr val="dk2"/>
            </a:solidFill>
            <a:prstDash val="solid"/>
            <a:round/>
            <a:headEnd type="none" w="med" len="med"/>
            <a:tailEnd type="none" w="med" len="med"/>
          </a:ln>
        </p:spPr>
      </p:sp>
      <p:pic>
        <p:nvPicPr>
          <p:cNvPr id="193" name="Google Shape;193;p17"/>
          <p:cNvPicPr preferRelativeResize="0"/>
          <p:nvPr/>
        </p:nvPicPr>
        <p:blipFill>
          <a:blip r:embed="rId3">
            <a:alphaModFix/>
          </a:blip>
          <a:stretch>
            <a:fillRect/>
          </a:stretch>
        </p:blipFill>
        <p:spPr>
          <a:xfrm>
            <a:off x="2219320" y="3985669"/>
            <a:ext cx="516775" cy="1475567"/>
          </a:xfrm>
          <a:prstGeom prst="rect">
            <a:avLst/>
          </a:prstGeom>
          <a:noFill/>
          <a:ln>
            <a:noFill/>
          </a:ln>
        </p:spPr>
      </p:pic>
      <p:sp>
        <p:nvSpPr>
          <p:cNvPr id="194" name="Google Shape;194;p17"/>
          <p:cNvSpPr txBox="1"/>
          <p:nvPr/>
        </p:nvSpPr>
        <p:spPr>
          <a:xfrm>
            <a:off x="2054800" y="6091834"/>
            <a:ext cx="3000000" cy="5308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000" b="1">
                <a:solidFill>
                  <a:schemeClr val="dk2"/>
                </a:solidFill>
              </a:rPr>
              <a:t>SARAH</a:t>
            </a:r>
            <a:endParaRPr sz="100"/>
          </a:p>
        </p:txBody>
      </p:sp>
      <p:sp>
        <p:nvSpPr>
          <p:cNvPr id="2" name="Rectangle 1"/>
          <p:cNvSpPr/>
          <p:nvPr/>
        </p:nvSpPr>
        <p:spPr>
          <a:xfrm>
            <a:off x="311700" y="1780187"/>
            <a:ext cx="5142530" cy="584776"/>
          </a:xfrm>
          <a:prstGeom prst="rect">
            <a:avLst/>
          </a:prstGeom>
        </p:spPr>
        <p:txBody>
          <a:bodyPr wrap="square">
            <a:spAutoFit/>
          </a:bodyPr>
          <a:lstStyle/>
          <a:p>
            <a:r>
              <a:rPr lang="mr-IN" sz="3200" dirty="0"/>
              <a:t>X = </a:t>
            </a:r>
            <a:r>
              <a:rPr lang="en-GB" sz="3200" dirty="0" smtClean="0"/>
              <a:t>[</a:t>
            </a:r>
            <a:r>
              <a:rPr lang="mr-IN" sz="3200" dirty="0" smtClean="0"/>
              <a:t>X</a:t>
            </a:r>
            <a:r>
              <a:rPr lang="en-GB" sz="3200" baseline="30000" dirty="0" smtClean="0"/>
              <a:t>(1)</a:t>
            </a:r>
            <a:r>
              <a:rPr lang="mr-IN" sz="3200" dirty="0" smtClean="0"/>
              <a:t> </a:t>
            </a:r>
            <a:r>
              <a:rPr lang="mr-IN" sz="3200" dirty="0"/>
              <a:t>, </a:t>
            </a:r>
            <a:r>
              <a:rPr lang="mr-IN" sz="3200" dirty="0" smtClean="0"/>
              <a:t>X</a:t>
            </a:r>
            <a:r>
              <a:rPr lang="en-GB" sz="3200" baseline="30000" dirty="0" smtClean="0"/>
              <a:t>(2)</a:t>
            </a:r>
            <a:r>
              <a:rPr lang="mr-IN" sz="3200" dirty="0" smtClean="0"/>
              <a:t> </a:t>
            </a:r>
            <a:r>
              <a:rPr lang="mr-IN" sz="3200" dirty="0"/>
              <a:t>, </a:t>
            </a:r>
            <a:r>
              <a:rPr lang="mr-IN" sz="3200" dirty="0" smtClean="0"/>
              <a:t>X</a:t>
            </a:r>
            <a:r>
              <a:rPr lang="en-GB" sz="3200" baseline="30000" dirty="0" smtClean="0"/>
              <a:t>(3)</a:t>
            </a:r>
            <a:r>
              <a:rPr lang="mr-IN" sz="3200" dirty="0" smtClean="0"/>
              <a:t> … X</a:t>
            </a:r>
            <a:r>
              <a:rPr lang="en-GB" sz="3200" baseline="30000" dirty="0" smtClean="0"/>
              <a:t>(m)</a:t>
            </a:r>
            <a:endParaRPr lang="en-US" sz="3200" dirty="0"/>
          </a:p>
        </p:txBody>
      </p:sp>
      <p:sp>
        <p:nvSpPr>
          <p:cNvPr id="3" name="Rectangle 2"/>
          <p:cNvSpPr/>
          <p:nvPr/>
        </p:nvSpPr>
        <p:spPr>
          <a:xfrm>
            <a:off x="5054802" y="1672465"/>
            <a:ext cx="1131543" cy="584776"/>
          </a:xfrm>
          <a:prstGeom prst="rect">
            <a:avLst/>
          </a:prstGeom>
        </p:spPr>
        <p:txBody>
          <a:bodyPr wrap="none">
            <a:spAutoFit/>
          </a:bodyPr>
          <a:lstStyle/>
          <a:p>
            <a:r>
              <a:rPr lang="mr-IN" sz="3200" dirty="0" smtClean="0"/>
              <a:t>  X</a:t>
            </a:r>
            <a:r>
              <a:rPr lang="en-GB" sz="3200" baseline="30000" dirty="0" smtClean="0"/>
              <a:t>(</a:t>
            </a:r>
            <a:r>
              <a:rPr lang="en-GB" sz="3200" baseline="30000" dirty="0" err="1" smtClean="0"/>
              <a:t>i</a:t>
            </a:r>
            <a:r>
              <a:rPr lang="en-GB" sz="3200" baseline="30000" dirty="0" smtClean="0"/>
              <a:t>)</a:t>
            </a:r>
            <a:r>
              <a:rPr lang="en-GB" sz="3200" dirty="0" smtClean="0"/>
              <a:t> =</a:t>
            </a:r>
            <a:r>
              <a:rPr lang="mr-IN" sz="3200" dirty="0" smtClean="0"/>
              <a:t> </a:t>
            </a:r>
            <a:endParaRPr lang="en-US" sz="3200" dirty="0"/>
          </a:p>
        </p:txBody>
      </p:sp>
    </p:spTree>
    <p:extLst>
      <p:ext uri="{BB962C8B-B14F-4D97-AF65-F5344CB8AC3E}">
        <p14:creationId xmlns:p14="http://schemas.microsoft.com/office/powerpoint/2010/main" val="71526960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8"/>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 Model</a:t>
            </a:r>
            <a:endParaRPr/>
          </a:p>
        </p:txBody>
      </p:sp>
      <p:grpSp>
        <p:nvGrpSpPr>
          <p:cNvPr id="200" name="Google Shape;200;p18"/>
          <p:cNvGrpSpPr/>
          <p:nvPr/>
        </p:nvGrpSpPr>
        <p:grpSpPr>
          <a:xfrm>
            <a:off x="5832300" y="1554474"/>
            <a:ext cx="3000000" cy="2094100"/>
            <a:chOff x="393500" y="3016680"/>
            <a:chExt cx="3000000" cy="1570575"/>
          </a:xfrm>
        </p:grpSpPr>
        <p:sp>
          <p:nvSpPr>
            <p:cNvPr id="201" name="Google Shape;201;p18"/>
            <p:cNvSpPr/>
            <p:nvPr/>
          </p:nvSpPr>
          <p:spPr>
            <a:xfrm>
              <a:off x="2371125" y="3016680"/>
              <a:ext cx="296150" cy="1570575"/>
            </a:xfrm>
            <a:custGeom>
              <a:avLst/>
              <a:gdLst/>
              <a:ahLst/>
              <a:cxnLst/>
              <a:rect l="l" t="t" r="r" b="b"/>
              <a:pathLst>
                <a:path w="11846" h="62823" extrusionOk="0">
                  <a:moveTo>
                    <a:pt x="0" y="855"/>
                  </a:moveTo>
                  <a:cubicBezTo>
                    <a:pt x="3008" y="855"/>
                    <a:pt x="8049" y="-1355"/>
                    <a:pt x="9001" y="1498"/>
                  </a:cubicBezTo>
                  <a:cubicBezTo>
                    <a:pt x="12262" y="11276"/>
                    <a:pt x="10930" y="22052"/>
                    <a:pt x="10930" y="32359"/>
                  </a:cubicBezTo>
                  <a:cubicBezTo>
                    <a:pt x="10930" y="41791"/>
                    <a:pt x="13270" y="51700"/>
                    <a:pt x="10287" y="60648"/>
                  </a:cubicBezTo>
                  <a:cubicBezTo>
                    <a:pt x="9317" y="63559"/>
                    <a:pt x="4354" y="62577"/>
                    <a:pt x="1286" y="62577"/>
                  </a:cubicBezTo>
                </a:path>
              </a:pathLst>
            </a:custGeom>
            <a:noFill/>
            <a:ln w="19050" cap="flat" cmpd="sng">
              <a:solidFill>
                <a:schemeClr val="dk2"/>
              </a:solidFill>
              <a:prstDash val="solid"/>
              <a:round/>
              <a:headEnd type="none" w="med" len="med"/>
              <a:tailEnd type="none" w="med" len="med"/>
            </a:ln>
          </p:spPr>
        </p:sp>
        <p:sp>
          <p:nvSpPr>
            <p:cNvPr id="202" name="Google Shape;202;p18"/>
            <p:cNvSpPr txBox="1"/>
            <p:nvPr/>
          </p:nvSpPr>
          <p:spPr>
            <a:xfrm>
              <a:off x="393500" y="3640350"/>
              <a:ext cx="3000000" cy="47606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600" b="1">
                  <a:solidFill>
                    <a:schemeClr val="dk2"/>
                  </a:solidFill>
                </a:rPr>
                <a:t>X</a:t>
              </a:r>
              <a:r>
                <a:rPr lang="en" sz="2600" b="1" baseline="30000">
                  <a:solidFill>
                    <a:schemeClr val="dk2"/>
                  </a:solidFill>
                </a:rPr>
                <a:t>(3)  </a:t>
              </a:r>
              <a:r>
                <a:rPr lang="en" sz="2600" b="1">
                  <a:solidFill>
                    <a:schemeClr val="dk2"/>
                  </a:solidFill>
                </a:rPr>
                <a:t> = </a:t>
              </a:r>
              <a:endParaRPr/>
            </a:p>
          </p:txBody>
        </p:sp>
        <p:sp>
          <p:nvSpPr>
            <p:cNvPr id="203" name="Google Shape;203;p18"/>
            <p:cNvSpPr/>
            <p:nvPr/>
          </p:nvSpPr>
          <p:spPr>
            <a:xfrm>
              <a:off x="1488519" y="3032484"/>
              <a:ext cx="351575" cy="1539000"/>
            </a:xfrm>
            <a:custGeom>
              <a:avLst/>
              <a:gdLst/>
              <a:ahLst/>
              <a:cxnLst/>
              <a:rect l="l" t="t" r="r" b="b"/>
              <a:pathLst>
                <a:path w="14063" h="61560" extrusionOk="0">
                  <a:moveTo>
                    <a:pt x="6348" y="172"/>
                  </a:moveTo>
                  <a:cubicBezTo>
                    <a:pt x="4507" y="786"/>
                    <a:pt x="1638" y="-800"/>
                    <a:pt x="561" y="815"/>
                  </a:cubicBezTo>
                  <a:cubicBezTo>
                    <a:pt x="-1003" y="3160"/>
                    <a:pt x="1163" y="6438"/>
                    <a:pt x="1847" y="9173"/>
                  </a:cubicBezTo>
                  <a:cubicBezTo>
                    <a:pt x="3523" y="15878"/>
                    <a:pt x="2743" y="23042"/>
                    <a:pt x="4419" y="29747"/>
                  </a:cubicBezTo>
                  <a:cubicBezTo>
                    <a:pt x="6863" y="39521"/>
                    <a:pt x="-527" y="51582"/>
                    <a:pt x="5062" y="59965"/>
                  </a:cubicBezTo>
                  <a:cubicBezTo>
                    <a:pt x="6743" y="62487"/>
                    <a:pt x="11032" y="61251"/>
                    <a:pt x="14063" y="61251"/>
                  </a:cubicBezTo>
                </a:path>
              </a:pathLst>
            </a:custGeom>
            <a:noFill/>
            <a:ln w="19050" cap="flat" cmpd="sng">
              <a:solidFill>
                <a:schemeClr val="dk2"/>
              </a:solidFill>
              <a:prstDash val="solid"/>
              <a:round/>
              <a:headEnd type="none" w="med" len="med"/>
              <a:tailEnd type="none" w="med" len="med"/>
            </a:ln>
          </p:spPr>
        </p:sp>
        <p:sp>
          <p:nvSpPr>
            <p:cNvPr id="204" name="Google Shape;204;p18"/>
            <p:cNvSpPr txBox="1"/>
            <p:nvPr/>
          </p:nvSpPr>
          <p:spPr>
            <a:xfrm>
              <a:off x="1713550" y="3063225"/>
              <a:ext cx="1026600" cy="130418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4</a:t>
              </a:r>
              <a:endParaRPr sz="1700" b="1"/>
            </a:p>
            <a:p>
              <a:pPr marL="0" lvl="0" indent="0" algn="l" rtl="0">
                <a:spcBef>
                  <a:spcPts val="0"/>
                </a:spcBef>
                <a:spcAft>
                  <a:spcPts val="0"/>
                </a:spcAft>
                <a:buNone/>
              </a:pPr>
              <a:endParaRPr sz="1700" b="1"/>
            </a:p>
            <a:p>
              <a:pPr marL="0" lvl="0" indent="0" algn="l" rtl="0">
                <a:spcBef>
                  <a:spcPts val="0"/>
                </a:spcBef>
                <a:spcAft>
                  <a:spcPts val="0"/>
                </a:spcAft>
                <a:buNone/>
              </a:pPr>
              <a:r>
                <a:rPr lang="en" sz="1500" b="1"/>
                <a:t>10 sqft</a:t>
              </a:r>
              <a:endParaRPr sz="1500" b="1"/>
            </a:p>
            <a:p>
              <a:pPr marL="0" lvl="0" indent="0" algn="l" rtl="0">
                <a:spcBef>
                  <a:spcPts val="0"/>
                </a:spcBef>
                <a:spcAft>
                  <a:spcPts val="0"/>
                </a:spcAft>
                <a:buNone/>
              </a:pPr>
              <a:endParaRPr sz="1700" b="1"/>
            </a:p>
            <a:p>
              <a:pPr marL="0" lvl="0" indent="0" algn="l" rtl="0">
                <a:spcBef>
                  <a:spcPts val="0"/>
                </a:spcBef>
                <a:spcAft>
                  <a:spcPts val="0"/>
                </a:spcAft>
                <a:buNone/>
              </a:pPr>
              <a:r>
                <a:rPr lang="en" sz="1700" b="1"/>
                <a:t>32</a:t>
              </a:r>
              <a:endParaRPr sz="1700" b="1"/>
            </a:p>
            <a:p>
              <a:pPr marL="0" lvl="0" indent="0" algn="l" rtl="0">
                <a:spcBef>
                  <a:spcPts val="0"/>
                </a:spcBef>
                <a:spcAft>
                  <a:spcPts val="0"/>
                </a:spcAft>
                <a:buNone/>
              </a:pPr>
              <a:endParaRPr sz="1800" b="1"/>
            </a:p>
          </p:txBody>
        </p:sp>
      </p:grpSp>
      <p:sp>
        <p:nvSpPr>
          <p:cNvPr id="205" name="Google Shape;205;p18"/>
          <p:cNvSpPr txBox="1"/>
          <p:nvPr/>
        </p:nvSpPr>
        <p:spPr>
          <a:xfrm>
            <a:off x="586225" y="2044234"/>
            <a:ext cx="5140800" cy="16004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t>If w = [ 10, 5, 0]  and b = </a:t>
            </a:r>
            <a:r>
              <a:rPr lang="en" sz="2300">
                <a:solidFill>
                  <a:schemeClr val="dk1"/>
                </a:solidFill>
              </a:rPr>
              <a:t>2</a:t>
            </a:r>
            <a:endParaRPr sz="2300"/>
          </a:p>
          <a:p>
            <a:pPr marL="0" lvl="0" indent="0" algn="l" rtl="0">
              <a:spcBef>
                <a:spcPts val="0"/>
              </a:spcBef>
              <a:spcAft>
                <a:spcPts val="0"/>
              </a:spcAft>
              <a:buNone/>
            </a:pPr>
            <a:endParaRPr sz="2300"/>
          </a:p>
          <a:p>
            <a:pPr marL="0" lvl="0" indent="0" algn="l" rtl="0">
              <a:spcBef>
                <a:spcPts val="0"/>
              </a:spcBef>
              <a:spcAft>
                <a:spcPts val="0"/>
              </a:spcAft>
              <a:buNone/>
            </a:pPr>
            <a:endParaRPr sz="2300"/>
          </a:p>
          <a:p>
            <a:pPr marL="0" lvl="0" indent="0" algn="l" rtl="0">
              <a:spcBef>
                <a:spcPts val="0"/>
              </a:spcBef>
              <a:spcAft>
                <a:spcPts val="0"/>
              </a:spcAft>
              <a:buNone/>
            </a:pPr>
            <a:endParaRPr sz="2300"/>
          </a:p>
        </p:txBody>
      </p:sp>
      <p:grpSp>
        <p:nvGrpSpPr>
          <p:cNvPr id="206" name="Google Shape;206;p18"/>
          <p:cNvGrpSpPr/>
          <p:nvPr/>
        </p:nvGrpSpPr>
        <p:grpSpPr>
          <a:xfrm>
            <a:off x="806928" y="2916929"/>
            <a:ext cx="3102075" cy="915960"/>
            <a:chOff x="4213251" y="632293"/>
            <a:chExt cx="4363588" cy="988873"/>
          </a:xfrm>
        </p:grpSpPr>
        <p:sp>
          <p:nvSpPr>
            <p:cNvPr id="207" name="Google Shape;207;p18"/>
            <p:cNvSpPr/>
            <p:nvPr/>
          </p:nvSpPr>
          <p:spPr>
            <a:xfrm>
              <a:off x="6613550" y="1057763"/>
              <a:ext cx="358600" cy="386588"/>
            </a:xfrm>
            <a:custGeom>
              <a:avLst/>
              <a:gdLst/>
              <a:ahLst/>
              <a:cxnLst/>
              <a:rect l="l" t="t" r="r" b="b"/>
              <a:pathLst>
                <a:path w="14344" h="20618" extrusionOk="0">
                  <a:moveTo>
                    <a:pt x="0" y="0"/>
                  </a:moveTo>
                  <a:cubicBezTo>
                    <a:pt x="3299" y="7695"/>
                    <a:pt x="8421" y="14701"/>
                    <a:pt x="14344" y="20618"/>
                  </a:cubicBezTo>
                </a:path>
              </a:pathLst>
            </a:custGeom>
            <a:noFill/>
            <a:ln w="28575" cap="flat" cmpd="sng">
              <a:solidFill>
                <a:srgbClr val="000000"/>
              </a:solidFill>
              <a:prstDash val="solid"/>
              <a:round/>
              <a:headEnd type="none" w="med" len="med"/>
              <a:tailEnd type="none" w="med" len="med"/>
            </a:ln>
          </p:spPr>
        </p:sp>
        <p:grpSp>
          <p:nvGrpSpPr>
            <p:cNvPr id="208" name="Google Shape;208;p18"/>
            <p:cNvGrpSpPr/>
            <p:nvPr/>
          </p:nvGrpSpPr>
          <p:grpSpPr>
            <a:xfrm>
              <a:off x="4213251" y="632293"/>
              <a:ext cx="4363588" cy="988873"/>
              <a:chOff x="4137051" y="632293"/>
              <a:chExt cx="4363588" cy="988873"/>
            </a:xfrm>
          </p:grpSpPr>
          <p:sp>
            <p:nvSpPr>
              <p:cNvPr id="209" name="Google Shape;209;p18"/>
              <p:cNvSpPr/>
              <p:nvPr/>
            </p:nvSpPr>
            <p:spPr>
              <a:xfrm>
                <a:off x="4137051" y="886775"/>
                <a:ext cx="403406" cy="734391"/>
              </a:xfrm>
              <a:custGeom>
                <a:avLst/>
                <a:gdLst/>
                <a:ahLst/>
                <a:cxnLst/>
                <a:rect l="l" t="t" r="r" b="b"/>
                <a:pathLst>
                  <a:path w="15295" h="30805" extrusionOk="0">
                    <a:moveTo>
                      <a:pt x="3495" y="0"/>
                    </a:moveTo>
                    <a:cubicBezTo>
                      <a:pt x="3495" y="3810"/>
                      <a:pt x="4616" y="10310"/>
                      <a:pt x="8426" y="10310"/>
                    </a:cubicBezTo>
                    <a:cubicBezTo>
                      <a:pt x="11392" y="10310"/>
                      <a:pt x="14430" y="7360"/>
                      <a:pt x="15150" y="4483"/>
                    </a:cubicBezTo>
                    <a:cubicBezTo>
                      <a:pt x="15295" y="3903"/>
                      <a:pt x="15150" y="2092"/>
                      <a:pt x="15150" y="2690"/>
                    </a:cubicBezTo>
                    <a:cubicBezTo>
                      <a:pt x="15150" y="11605"/>
                      <a:pt x="16005" y="23338"/>
                      <a:pt x="8874" y="28687"/>
                    </a:cubicBezTo>
                    <a:cubicBezTo>
                      <a:pt x="6591" y="30400"/>
                      <a:pt x="2070" y="31868"/>
                      <a:pt x="358" y="29584"/>
                    </a:cubicBezTo>
                    <a:cubicBezTo>
                      <a:pt x="-916" y="27885"/>
                      <a:pt x="2268" y="24653"/>
                      <a:pt x="4392" y="24653"/>
                    </a:cubicBezTo>
                  </a:path>
                </a:pathLst>
              </a:custGeom>
              <a:noFill/>
              <a:ln w="28575" cap="flat" cmpd="sng">
                <a:solidFill>
                  <a:srgbClr val="0000FF"/>
                </a:solidFill>
                <a:prstDash val="solid"/>
                <a:round/>
                <a:headEnd type="none" w="med" len="med"/>
                <a:tailEnd type="none" w="med" len="med"/>
              </a:ln>
            </p:spPr>
          </p:sp>
          <p:sp>
            <p:nvSpPr>
              <p:cNvPr id="210" name="Google Shape;210;p18"/>
              <p:cNvSpPr/>
              <p:nvPr/>
            </p:nvSpPr>
            <p:spPr>
              <a:xfrm>
                <a:off x="4809400" y="1242656"/>
                <a:ext cx="369800" cy="9169"/>
              </a:xfrm>
              <a:custGeom>
                <a:avLst/>
                <a:gdLst/>
                <a:ahLst/>
                <a:cxnLst/>
                <a:rect l="l" t="t" r="r" b="b"/>
                <a:pathLst>
                  <a:path w="14792" h="489" extrusionOk="0">
                    <a:moveTo>
                      <a:pt x="0" y="0"/>
                    </a:moveTo>
                    <a:cubicBezTo>
                      <a:pt x="4895" y="612"/>
                      <a:pt x="9859" y="448"/>
                      <a:pt x="14792" y="448"/>
                    </a:cubicBezTo>
                  </a:path>
                </a:pathLst>
              </a:custGeom>
              <a:noFill/>
              <a:ln w="28575" cap="flat" cmpd="sng">
                <a:solidFill>
                  <a:srgbClr val="0000FF"/>
                </a:solidFill>
                <a:prstDash val="solid"/>
                <a:round/>
                <a:headEnd type="none" w="med" len="med"/>
                <a:tailEnd type="none" w="med" len="med"/>
              </a:ln>
            </p:spPr>
          </p:sp>
          <p:sp>
            <p:nvSpPr>
              <p:cNvPr id="211" name="Google Shape;211;p18"/>
              <p:cNvSpPr/>
              <p:nvPr/>
            </p:nvSpPr>
            <p:spPr>
              <a:xfrm>
                <a:off x="4820625" y="1326694"/>
                <a:ext cx="381000" cy="13650"/>
              </a:xfrm>
              <a:custGeom>
                <a:avLst/>
                <a:gdLst/>
                <a:ahLst/>
                <a:cxnLst/>
                <a:rect l="l" t="t" r="r" b="b"/>
                <a:pathLst>
                  <a:path w="15240" h="728" extrusionOk="0">
                    <a:moveTo>
                      <a:pt x="0" y="0"/>
                    </a:moveTo>
                    <a:cubicBezTo>
                      <a:pt x="4931" y="1232"/>
                      <a:pt x="10158" y="448"/>
                      <a:pt x="15240" y="448"/>
                    </a:cubicBezTo>
                  </a:path>
                </a:pathLst>
              </a:custGeom>
              <a:noFill/>
              <a:ln w="28575" cap="flat" cmpd="sng">
                <a:solidFill>
                  <a:srgbClr val="0000FF"/>
                </a:solidFill>
                <a:prstDash val="solid"/>
                <a:round/>
                <a:headEnd type="none" w="med" len="med"/>
                <a:tailEnd type="none" w="med" len="med"/>
              </a:ln>
            </p:spPr>
          </p:sp>
          <p:sp>
            <p:nvSpPr>
              <p:cNvPr id="212" name="Google Shape;212;p18"/>
              <p:cNvSpPr/>
              <p:nvPr/>
            </p:nvSpPr>
            <p:spPr>
              <a:xfrm>
                <a:off x="5448150" y="1059174"/>
                <a:ext cx="913950" cy="385200"/>
              </a:xfrm>
              <a:custGeom>
                <a:avLst/>
                <a:gdLst/>
                <a:ahLst/>
                <a:cxnLst/>
                <a:rect l="l" t="t" r="r" b="b"/>
                <a:pathLst>
                  <a:path w="36558" h="20544" extrusionOk="0">
                    <a:moveTo>
                      <a:pt x="0" y="821"/>
                    </a:moveTo>
                    <a:cubicBezTo>
                      <a:pt x="3580" y="7087"/>
                      <a:pt x="3406" y="16868"/>
                      <a:pt x="9861" y="20095"/>
                    </a:cubicBezTo>
                    <a:cubicBezTo>
                      <a:pt x="13457" y="21893"/>
                      <a:pt x="18826" y="16047"/>
                      <a:pt x="18826" y="12027"/>
                    </a:cubicBezTo>
                    <a:cubicBezTo>
                      <a:pt x="18826" y="9935"/>
                      <a:pt x="20305" y="4273"/>
                      <a:pt x="18826" y="5752"/>
                    </a:cubicBezTo>
                    <a:cubicBezTo>
                      <a:pt x="14042" y="10536"/>
                      <a:pt x="27055" y="21287"/>
                      <a:pt x="33618" y="19647"/>
                    </a:cubicBezTo>
                    <a:cubicBezTo>
                      <a:pt x="40052" y="18039"/>
                      <a:pt x="34618" y="-2593"/>
                      <a:pt x="28687" y="373"/>
                    </a:cubicBezTo>
                  </a:path>
                </a:pathLst>
              </a:custGeom>
              <a:noFill/>
              <a:ln w="28575" cap="flat" cmpd="sng">
                <a:solidFill>
                  <a:srgbClr val="FF0000"/>
                </a:solidFill>
                <a:prstDash val="solid"/>
                <a:round/>
                <a:headEnd type="none" w="med" len="med"/>
                <a:tailEnd type="none" w="med" len="med"/>
              </a:ln>
            </p:spPr>
          </p:sp>
          <p:sp>
            <p:nvSpPr>
              <p:cNvPr id="213" name="Google Shape;213;p18"/>
              <p:cNvSpPr/>
              <p:nvPr/>
            </p:nvSpPr>
            <p:spPr>
              <a:xfrm>
                <a:off x="6582175" y="1082963"/>
                <a:ext cx="302575" cy="310969"/>
              </a:xfrm>
              <a:custGeom>
                <a:avLst/>
                <a:gdLst/>
                <a:ahLst/>
                <a:cxnLst/>
                <a:rect l="l" t="t" r="r" b="b"/>
                <a:pathLst>
                  <a:path w="12103" h="16585" extrusionOk="0">
                    <a:moveTo>
                      <a:pt x="12103" y="0"/>
                    </a:moveTo>
                    <a:cubicBezTo>
                      <a:pt x="7721" y="5257"/>
                      <a:pt x="3066" y="10466"/>
                      <a:pt x="0" y="16585"/>
                    </a:cubicBezTo>
                  </a:path>
                </a:pathLst>
              </a:custGeom>
              <a:noFill/>
              <a:ln w="28575" cap="flat" cmpd="sng">
                <a:solidFill>
                  <a:srgbClr val="000000"/>
                </a:solidFill>
                <a:prstDash val="solid"/>
                <a:round/>
                <a:headEnd type="none" w="med" len="med"/>
                <a:tailEnd type="none" w="med" len="med"/>
              </a:ln>
            </p:spPr>
          </p:sp>
          <p:sp>
            <p:nvSpPr>
              <p:cNvPr id="214" name="Google Shape;214;p18"/>
              <p:cNvSpPr/>
              <p:nvPr/>
            </p:nvSpPr>
            <p:spPr>
              <a:xfrm>
                <a:off x="7297125" y="1242656"/>
                <a:ext cx="616325" cy="22650"/>
              </a:xfrm>
              <a:custGeom>
                <a:avLst/>
                <a:gdLst/>
                <a:ahLst/>
                <a:cxnLst/>
                <a:rect l="l" t="t" r="r" b="b"/>
                <a:pathLst>
                  <a:path w="24653" h="1208" extrusionOk="0">
                    <a:moveTo>
                      <a:pt x="0" y="0"/>
                    </a:moveTo>
                    <a:cubicBezTo>
                      <a:pt x="7978" y="1993"/>
                      <a:pt x="16430" y="896"/>
                      <a:pt x="24653" y="896"/>
                    </a:cubicBezTo>
                  </a:path>
                </a:pathLst>
              </a:custGeom>
              <a:noFill/>
              <a:ln w="28575" cap="flat" cmpd="sng">
                <a:solidFill>
                  <a:srgbClr val="0000FF"/>
                </a:solidFill>
                <a:prstDash val="solid"/>
                <a:round/>
                <a:headEnd type="none" w="med" len="med"/>
                <a:tailEnd type="none" w="med" len="med"/>
              </a:ln>
            </p:spPr>
          </p:sp>
          <p:sp>
            <p:nvSpPr>
              <p:cNvPr id="215" name="Google Shape;215;p18"/>
              <p:cNvSpPr/>
              <p:nvPr/>
            </p:nvSpPr>
            <p:spPr>
              <a:xfrm>
                <a:off x="7633300" y="1116581"/>
                <a:ext cx="44825" cy="344588"/>
              </a:xfrm>
              <a:custGeom>
                <a:avLst/>
                <a:gdLst/>
                <a:ahLst/>
                <a:cxnLst/>
                <a:rect l="l" t="t" r="r" b="b"/>
                <a:pathLst>
                  <a:path w="1793" h="18378" extrusionOk="0">
                    <a:moveTo>
                      <a:pt x="0" y="0"/>
                    </a:moveTo>
                    <a:cubicBezTo>
                      <a:pt x="763" y="6108"/>
                      <a:pt x="-962" y="12874"/>
                      <a:pt x="1793" y="18378"/>
                    </a:cubicBezTo>
                  </a:path>
                </a:pathLst>
              </a:custGeom>
              <a:noFill/>
              <a:ln w="28575" cap="flat" cmpd="sng">
                <a:solidFill>
                  <a:srgbClr val="0000FF"/>
                </a:solidFill>
                <a:prstDash val="solid"/>
                <a:round/>
                <a:headEnd type="none" w="med" len="med"/>
                <a:tailEnd type="none" w="med" len="med"/>
              </a:ln>
            </p:spPr>
          </p:sp>
          <p:sp>
            <p:nvSpPr>
              <p:cNvPr id="216" name="Google Shape;216;p18"/>
              <p:cNvSpPr/>
              <p:nvPr/>
            </p:nvSpPr>
            <p:spPr>
              <a:xfrm>
                <a:off x="8168740" y="696356"/>
                <a:ext cx="331900" cy="761850"/>
              </a:xfrm>
              <a:custGeom>
                <a:avLst/>
                <a:gdLst/>
                <a:ahLst/>
                <a:cxnLst/>
                <a:rect l="l" t="t" r="r" b="b"/>
                <a:pathLst>
                  <a:path w="13276" h="40632" extrusionOk="0">
                    <a:moveTo>
                      <a:pt x="2338" y="0"/>
                    </a:moveTo>
                    <a:cubicBezTo>
                      <a:pt x="2338" y="8976"/>
                      <a:pt x="994" y="17919"/>
                      <a:pt x="994" y="26895"/>
                    </a:cubicBezTo>
                    <a:cubicBezTo>
                      <a:pt x="994" y="29738"/>
                      <a:pt x="545" y="32568"/>
                      <a:pt x="545" y="35411"/>
                    </a:cubicBezTo>
                    <a:cubicBezTo>
                      <a:pt x="545" y="37055"/>
                      <a:pt x="-619" y="41503"/>
                      <a:pt x="545" y="40342"/>
                    </a:cubicBezTo>
                    <a:cubicBezTo>
                      <a:pt x="4180" y="36715"/>
                      <a:pt x="-845" y="28733"/>
                      <a:pt x="2786" y="25102"/>
                    </a:cubicBezTo>
                    <a:cubicBezTo>
                      <a:pt x="5125" y="22763"/>
                      <a:pt x="10214" y="25593"/>
                      <a:pt x="12199" y="28239"/>
                    </a:cubicBezTo>
                    <a:cubicBezTo>
                      <a:pt x="14204" y="30912"/>
                      <a:pt x="13079" y="36095"/>
                      <a:pt x="10406" y="38100"/>
                    </a:cubicBezTo>
                    <a:cubicBezTo>
                      <a:pt x="8107" y="39825"/>
                      <a:pt x="4764" y="39445"/>
                      <a:pt x="1890" y="39445"/>
                    </a:cubicBezTo>
                    <a:cubicBezTo>
                      <a:pt x="1222" y="39445"/>
                      <a:pt x="97" y="39217"/>
                      <a:pt x="97" y="38549"/>
                    </a:cubicBezTo>
                  </a:path>
                </a:pathLst>
              </a:custGeom>
              <a:noFill/>
              <a:ln w="28575" cap="flat" cmpd="sng">
                <a:solidFill>
                  <a:srgbClr val="38761D"/>
                </a:solidFill>
                <a:prstDash val="solid"/>
                <a:round/>
                <a:headEnd type="none" w="med" len="med"/>
                <a:tailEnd type="none" w="med" len="med"/>
              </a:ln>
            </p:spPr>
          </p:sp>
          <p:sp>
            <p:nvSpPr>
              <p:cNvPr id="217" name="Google Shape;217;p18"/>
              <p:cNvSpPr/>
              <p:nvPr/>
            </p:nvSpPr>
            <p:spPr>
              <a:xfrm>
                <a:off x="4168600" y="632293"/>
                <a:ext cx="403400" cy="186581"/>
              </a:xfrm>
              <a:custGeom>
                <a:avLst/>
                <a:gdLst/>
                <a:ahLst/>
                <a:cxnLst/>
                <a:rect l="l" t="t" r="r" b="b"/>
                <a:pathLst>
                  <a:path w="16136" h="9951" extrusionOk="0">
                    <a:moveTo>
                      <a:pt x="0" y="6813"/>
                    </a:moveTo>
                    <a:cubicBezTo>
                      <a:pt x="4133" y="5436"/>
                      <a:pt x="6935" y="944"/>
                      <a:pt x="11206" y="90"/>
                    </a:cubicBezTo>
                    <a:cubicBezTo>
                      <a:pt x="14810" y="-630"/>
                      <a:pt x="14494" y="6663"/>
                      <a:pt x="16136" y="9951"/>
                    </a:cubicBezTo>
                  </a:path>
                </a:pathLst>
              </a:custGeom>
              <a:noFill/>
              <a:ln w="28575" cap="flat" cmpd="sng">
                <a:solidFill>
                  <a:srgbClr val="0000FF"/>
                </a:solidFill>
                <a:prstDash val="solid"/>
                <a:round/>
                <a:headEnd type="none" w="med" len="med"/>
                <a:tailEnd type="none" w="med" len="med"/>
              </a:ln>
            </p:spPr>
          </p:sp>
        </p:grpSp>
      </p:grpSp>
      <p:grpSp>
        <p:nvGrpSpPr>
          <p:cNvPr id="218" name="Google Shape;218;p18"/>
          <p:cNvGrpSpPr/>
          <p:nvPr/>
        </p:nvGrpSpPr>
        <p:grpSpPr>
          <a:xfrm>
            <a:off x="1316226" y="4850056"/>
            <a:ext cx="278833" cy="90485"/>
            <a:chOff x="4809400" y="1242656"/>
            <a:chExt cx="392225" cy="97688"/>
          </a:xfrm>
        </p:grpSpPr>
        <p:sp>
          <p:nvSpPr>
            <p:cNvPr id="219" name="Google Shape;219;p18"/>
            <p:cNvSpPr/>
            <p:nvPr/>
          </p:nvSpPr>
          <p:spPr>
            <a:xfrm>
              <a:off x="4809400" y="1242656"/>
              <a:ext cx="369800" cy="9169"/>
            </a:xfrm>
            <a:custGeom>
              <a:avLst/>
              <a:gdLst/>
              <a:ahLst/>
              <a:cxnLst/>
              <a:rect l="l" t="t" r="r" b="b"/>
              <a:pathLst>
                <a:path w="14792" h="489" extrusionOk="0">
                  <a:moveTo>
                    <a:pt x="0" y="0"/>
                  </a:moveTo>
                  <a:cubicBezTo>
                    <a:pt x="4895" y="612"/>
                    <a:pt x="9859" y="448"/>
                    <a:pt x="14792" y="448"/>
                  </a:cubicBezTo>
                </a:path>
              </a:pathLst>
            </a:custGeom>
            <a:noFill/>
            <a:ln w="28575" cap="flat" cmpd="sng">
              <a:solidFill>
                <a:srgbClr val="0000FF"/>
              </a:solidFill>
              <a:prstDash val="solid"/>
              <a:round/>
              <a:headEnd type="none" w="med" len="med"/>
              <a:tailEnd type="none" w="med" len="med"/>
            </a:ln>
          </p:spPr>
        </p:sp>
        <p:sp>
          <p:nvSpPr>
            <p:cNvPr id="220" name="Google Shape;220;p18"/>
            <p:cNvSpPr/>
            <p:nvPr/>
          </p:nvSpPr>
          <p:spPr>
            <a:xfrm>
              <a:off x="4820625" y="1326694"/>
              <a:ext cx="381000" cy="13650"/>
            </a:xfrm>
            <a:custGeom>
              <a:avLst/>
              <a:gdLst/>
              <a:ahLst/>
              <a:cxnLst/>
              <a:rect l="l" t="t" r="r" b="b"/>
              <a:pathLst>
                <a:path w="15240" h="728" extrusionOk="0">
                  <a:moveTo>
                    <a:pt x="0" y="0"/>
                  </a:moveTo>
                  <a:cubicBezTo>
                    <a:pt x="4931" y="1232"/>
                    <a:pt x="10158" y="448"/>
                    <a:pt x="15240" y="448"/>
                  </a:cubicBezTo>
                </a:path>
              </a:pathLst>
            </a:custGeom>
            <a:noFill/>
            <a:ln w="28575" cap="flat" cmpd="sng">
              <a:solidFill>
                <a:srgbClr val="0000FF"/>
              </a:solidFill>
              <a:prstDash val="solid"/>
              <a:round/>
              <a:headEnd type="none" w="med" len="med"/>
              <a:tailEnd type="none" w="med" len="med"/>
            </a:ln>
          </p:spPr>
        </p:sp>
      </p:grpSp>
      <p:sp>
        <p:nvSpPr>
          <p:cNvPr id="221" name="Google Shape;221;p18"/>
          <p:cNvSpPr txBox="1"/>
          <p:nvPr/>
        </p:nvSpPr>
        <p:spPr>
          <a:xfrm>
            <a:off x="1691000" y="4520767"/>
            <a:ext cx="15024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FF0000"/>
                </a:solidFill>
              </a:rPr>
              <a:t>[ 10, 5, 0]</a:t>
            </a:r>
            <a:endParaRPr sz="1500">
              <a:solidFill>
                <a:srgbClr val="FF0000"/>
              </a:solidFill>
            </a:endParaRPr>
          </a:p>
        </p:txBody>
      </p:sp>
      <p:grpSp>
        <p:nvGrpSpPr>
          <p:cNvPr id="222" name="Google Shape;222;p18"/>
          <p:cNvGrpSpPr/>
          <p:nvPr/>
        </p:nvGrpSpPr>
        <p:grpSpPr>
          <a:xfrm>
            <a:off x="3320372" y="3832912"/>
            <a:ext cx="1251631" cy="2052000"/>
            <a:chOff x="1488519" y="3032484"/>
            <a:chExt cx="1251631" cy="1539000"/>
          </a:xfrm>
        </p:grpSpPr>
        <p:sp>
          <p:nvSpPr>
            <p:cNvPr id="223" name="Google Shape;223;p18"/>
            <p:cNvSpPr/>
            <p:nvPr/>
          </p:nvSpPr>
          <p:spPr>
            <a:xfrm>
              <a:off x="1488519" y="3032484"/>
              <a:ext cx="351575" cy="1539000"/>
            </a:xfrm>
            <a:custGeom>
              <a:avLst/>
              <a:gdLst/>
              <a:ahLst/>
              <a:cxnLst/>
              <a:rect l="l" t="t" r="r" b="b"/>
              <a:pathLst>
                <a:path w="14063" h="61560" extrusionOk="0">
                  <a:moveTo>
                    <a:pt x="6348" y="172"/>
                  </a:moveTo>
                  <a:cubicBezTo>
                    <a:pt x="4507" y="786"/>
                    <a:pt x="1638" y="-800"/>
                    <a:pt x="561" y="815"/>
                  </a:cubicBezTo>
                  <a:cubicBezTo>
                    <a:pt x="-1003" y="3160"/>
                    <a:pt x="1163" y="6438"/>
                    <a:pt x="1847" y="9173"/>
                  </a:cubicBezTo>
                  <a:cubicBezTo>
                    <a:pt x="3523" y="15878"/>
                    <a:pt x="2743" y="23042"/>
                    <a:pt x="4419" y="29747"/>
                  </a:cubicBezTo>
                  <a:cubicBezTo>
                    <a:pt x="6863" y="39521"/>
                    <a:pt x="-527" y="51582"/>
                    <a:pt x="5062" y="59965"/>
                  </a:cubicBezTo>
                  <a:cubicBezTo>
                    <a:pt x="6743" y="62487"/>
                    <a:pt x="11032" y="61251"/>
                    <a:pt x="14063" y="61251"/>
                  </a:cubicBezTo>
                </a:path>
              </a:pathLst>
            </a:custGeom>
            <a:noFill/>
            <a:ln w="19050" cap="flat" cmpd="sng">
              <a:solidFill>
                <a:schemeClr val="dk2"/>
              </a:solidFill>
              <a:prstDash val="solid"/>
              <a:round/>
              <a:headEnd type="none" w="med" len="med"/>
              <a:tailEnd type="none" w="med" len="med"/>
            </a:ln>
          </p:spPr>
        </p:sp>
        <p:sp>
          <p:nvSpPr>
            <p:cNvPr id="224" name="Google Shape;224;p18"/>
            <p:cNvSpPr txBox="1"/>
            <p:nvPr/>
          </p:nvSpPr>
          <p:spPr>
            <a:xfrm>
              <a:off x="1713550" y="3063225"/>
              <a:ext cx="1026600" cy="130418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4</a:t>
              </a:r>
              <a:endParaRPr sz="1700" b="1"/>
            </a:p>
            <a:p>
              <a:pPr marL="0" lvl="0" indent="0" algn="l" rtl="0">
                <a:spcBef>
                  <a:spcPts val="0"/>
                </a:spcBef>
                <a:spcAft>
                  <a:spcPts val="0"/>
                </a:spcAft>
                <a:buNone/>
              </a:pPr>
              <a:endParaRPr sz="1700" b="1"/>
            </a:p>
            <a:p>
              <a:pPr marL="0" lvl="0" indent="0" algn="l" rtl="0">
                <a:spcBef>
                  <a:spcPts val="0"/>
                </a:spcBef>
                <a:spcAft>
                  <a:spcPts val="0"/>
                </a:spcAft>
                <a:buNone/>
              </a:pPr>
              <a:r>
                <a:rPr lang="en" sz="1500" b="1"/>
                <a:t>10</a:t>
              </a:r>
              <a:endParaRPr sz="1500" b="1"/>
            </a:p>
            <a:p>
              <a:pPr marL="0" lvl="0" indent="0" algn="l" rtl="0">
                <a:spcBef>
                  <a:spcPts val="0"/>
                </a:spcBef>
                <a:spcAft>
                  <a:spcPts val="0"/>
                </a:spcAft>
                <a:buNone/>
              </a:pPr>
              <a:endParaRPr sz="1700" b="1"/>
            </a:p>
            <a:p>
              <a:pPr marL="0" lvl="0" indent="0" algn="l" rtl="0">
                <a:spcBef>
                  <a:spcPts val="0"/>
                </a:spcBef>
                <a:spcAft>
                  <a:spcPts val="0"/>
                </a:spcAft>
                <a:buNone/>
              </a:pPr>
              <a:r>
                <a:rPr lang="en" sz="1700" b="1"/>
                <a:t>32</a:t>
              </a:r>
              <a:endParaRPr sz="1700" b="1"/>
            </a:p>
            <a:p>
              <a:pPr marL="0" lvl="0" indent="0" algn="l" rtl="0">
                <a:spcBef>
                  <a:spcPts val="0"/>
                </a:spcBef>
                <a:spcAft>
                  <a:spcPts val="0"/>
                </a:spcAft>
                <a:buNone/>
              </a:pPr>
              <a:endParaRPr sz="1800" b="1"/>
            </a:p>
          </p:txBody>
        </p:sp>
      </p:grpSp>
      <p:sp>
        <p:nvSpPr>
          <p:cNvPr id="225" name="Google Shape;225;p18"/>
          <p:cNvSpPr/>
          <p:nvPr/>
        </p:nvSpPr>
        <p:spPr>
          <a:xfrm>
            <a:off x="3974350" y="3832907"/>
            <a:ext cx="296150" cy="2094100"/>
          </a:xfrm>
          <a:custGeom>
            <a:avLst/>
            <a:gdLst/>
            <a:ahLst/>
            <a:cxnLst/>
            <a:rect l="l" t="t" r="r" b="b"/>
            <a:pathLst>
              <a:path w="11846" h="62823" extrusionOk="0">
                <a:moveTo>
                  <a:pt x="0" y="855"/>
                </a:moveTo>
                <a:cubicBezTo>
                  <a:pt x="3008" y="855"/>
                  <a:pt x="8049" y="-1355"/>
                  <a:pt x="9001" y="1498"/>
                </a:cubicBezTo>
                <a:cubicBezTo>
                  <a:pt x="12262" y="11276"/>
                  <a:pt x="10930" y="22052"/>
                  <a:pt x="10930" y="32359"/>
                </a:cubicBezTo>
                <a:cubicBezTo>
                  <a:pt x="10930" y="41791"/>
                  <a:pt x="13270" y="51700"/>
                  <a:pt x="10287" y="60648"/>
                </a:cubicBezTo>
                <a:cubicBezTo>
                  <a:pt x="9317" y="63559"/>
                  <a:pt x="4354" y="62577"/>
                  <a:pt x="1286" y="62577"/>
                </a:cubicBezTo>
              </a:path>
            </a:pathLst>
          </a:custGeom>
          <a:noFill/>
          <a:ln w="19050" cap="flat" cmpd="sng">
            <a:solidFill>
              <a:schemeClr val="dk2"/>
            </a:solidFill>
            <a:prstDash val="solid"/>
            <a:round/>
            <a:headEnd type="none" w="med" len="med"/>
            <a:tailEnd type="none" w="med" len="med"/>
          </a:ln>
        </p:spPr>
      </p:sp>
      <p:grpSp>
        <p:nvGrpSpPr>
          <p:cNvPr id="226" name="Google Shape;226;p18"/>
          <p:cNvGrpSpPr/>
          <p:nvPr/>
        </p:nvGrpSpPr>
        <p:grpSpPr>
          <a:xfrm>
            <a:off x="4572000" y="4735711"/>
            <a:ext cx="438145" cy="319180"/>
            <a:chOff x="7297125" y="1116581"/>
            <a:chExt cx="616325" cy="344588"/>
          </a:xfrm>
        </p:grpSpPr>
        <p:sp>
          <p:nvSpPr>
            <p:cNvPr id="227" name="Google Shape;227;p18"/>
            <p:cNvSpPr/>
            <p:nvPr/>
          </p:nvSpPr>
          <p:spPr>
            <a:xfrm>
              <a:off x="7297125" y="1242656"/>
              <a:ext cx="616325" cy="22650"/>
            </a:xfrm>
            <a:custGeom>
              <a:avLst/>
              <a:gdLst/>
              <a:ahLst/>
              <a:cxnLst/>
              <a:rect l="l" t="t" r="r" b="b"/>
              <a:pathLst>
                <a:path w="24653" h="1208" extrusionOk="0">
                  <a:moveTo>
                    <a:pt x="0" y="0"/>
                  </a:moveTo>
                  <a:cubicBezTo>
                    <a:pt x="7978" y="1993"/>
                    <a:pt x="16430" y="896"/>
                    <a:pt x="24653" y="896"/>
                  </a:cubicBezTo>
                </a:path>
              </a:pathLst>
            </a:custGeom>
            <a:noFill/>
            <a:ln w="28575" cap="flat" cmpd="sng">
              <a:solidFill>
                <a:srgbClr val="0000FF"/>
              </a:solidFill>
              <a:prstDash val="solid"/>
              <a:round/>
              <a:headEnd type="none" w="med" len="med"/>
              <a:tailEnd type="none" w="med" len="med"/>
            </a:ln>
          </p:spPr>
        </p:sp>
        <p:sp>
          <p:nvSpPr>
            <p:cNvPr id="228" name="Google Shape;228;p18"/>
            <p:cNvSpPr/>
            <p:nvPr/>
          </p:nvSpPr>
          <p:spPr>
            <a:xfrm>
              <a:off x="7633300" y="1116581"/>
              <a:ext cx="44825" cy="344588"/>
            </a:xfrm>
            <a:custGeom>
              <a:avLst/>
              <a:gdLst/>
              <a:ahLst/>
              <a:cxnLst/>
              <a:rect l="l" t="t" r="r" b="b"/>
              <a:pathLst>
                <a:path w="1793" h="18378" extrusionOk="0">
                  <a:moveTo>
                    <a:pt x="0" y="0"/>
                  </a:moveTo>
                  <a:cubicBezTo>
                    <a:pt x="763" y="6108"/>
                    <a:pt x="-962" y="12874"/>
                    <a:pt x="1793" y="18378"/>
                  </a:cubicBezTo>
                </a:path>
              </a:pathLst>
            </a:custGeom>
            <a:noFill/>
            <a:ln w="28575" cap="flat" cmpd="sng">
              <a:solidFill>
                <a:srgbClr val="0000FF"/>
              </a:solidFill>
              <a:prstDash val="solid"/>
              <a:round/>
              <a:headEnd type="none" w="med" len="med"/>
              <a:tailEnd type="none" w="med" len="med"/>
            </a:ln>
          </p:spPr>
        </p:sp>
      </p:grpSp>
      <p:sp>
        <p:nvSpPr>
          <p:cNvPr id="229" name="Google Shape;229;p18"/>
          <p:cNvSpPr txBox="1"/>
          <p:nvPr/>
        </p:nvSpPr>
        <p:spPr>
          <a:xfrm>
            <a:off x="5154975" y="4520769"/>
            <a:ext cx="515700"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38761D"/>
                </a:solidFill>
              </a:rPr>
              <a:t>2</a:t>
            </a:r>
            <a:endParaRPr b="1">
              <a:solidFill>
                <a:srgbClr val="38761D"/>
              </a:solidFill>
            </a:endParaRPr>
          </a:p>
        </p:txBody>
      </p:sp>
      <p:grpSp>
        <p:nvGrpSpPr>
          <p:cNvPr id="230" name="Google Shape;230;p18"/>
          <p:cNvGrpSpPr/>
          <p:nvPr/>
        </p:nvGrpSpPr>
        <p:grpSpPr>
          <a:xfrm>
            <a:off x="5888226" y="4850056"/>
            <a:ext cx="278833" cy="90485"/>
            <a:chOff x="1849623" y="4551941"/>
            <a:chExt cx="278833" cy="67864"/>
          </a:xfrm>
        </p:grpSpPr>
        <p:sp>
          <p:nvSpPr>
            <p:cNvPr id="231" name="Google Shape;231;p18"/>
            <p:cNvSpPr/>
            <p:nvPr/>
          </p:nvSpPr>
          <p:spPr>
            <a:xfrm>
              <a:off x="1849623" y="4551941"/>
              <a:ext cx="262891" cy="6370"/>
            </a:xfrm>
            <a:custGeom>
              <a:avLst/>
              <a:gdLst/>
              <a:ahLst/>
              <a:cxnLst/>
              <a:rect l="l" t="t" r="r" b="b"/>
              <a:pathLst>
                <a:path w="14792" h="489" extrusionOk="0">
                  <a:moveTo>
                    <a:pt x="0" y="0"/>
                  </a:moveTo>
                  <a:cubicBezTo>
                    <a:pt x="4895" y="612"/>
                    <a:pt x="9859" y="448"/>
                    <a:pt x="14792" y="448"/>
                  </a:cubicBezTo>
                </a:path>
              </a:pathLst>
            </a:custGeom>
            <a:noFill/>
            <a:ln w="28575" cap="flat" cmpd="sng">
              <a:solidFill>
                <a:srgbClr val="0000FF"/>
              </a:solidFill>
              <a:prstDash val="solid"/>
              <a:round/>
              <a:headEnd type="none" w="med" len="med"/>
              <a:tailEnd type="none" w="med" len="med"/>
            </a:ln>
          </p:spPr>
        </p:sp>
        <p:sp>
          <p:nvSpPr>
            <p:cNvPr id="232" name="Google Shape;232;p18"/>
            <p:cNvSpPr/>
            <p:nvPr/>
          </p:nvSpPr>
          <p:spPr>
            <a:xfrm>
              <a:off x="1857603" y="4610322"/>
              <a:ext cx="270853" cy="9483"/>
            </a:xfrm>
            <a:custGeom>
              <a:avLst/>
              <a:gdLst/>
              <a:ahLst/>
              <a:cxnLst/>
              <a:rect l="l" t="t" r="r" b="b"/>
              <a:pathLst>
                <a:path w="15240" h="728" extrusionOk="0">
                  <a:moveTo>
                    <a:pt x="0" y="0"/>
                  </a:moveTo>
                  <a:cubicBezTo>
                    <a:pt x="4931" y="1232"/>
                    <a:pt x="10158" y="448"/>
                    <a:pt x="15240" y="448"/>
                  </a:cubicBezTo>
                </a:path>
              </a:pathLst>
            </a:custGeom>
            <a:noFill/>
            <a:ln w="28575" cap="flat" cmpd="sng">
              <a:solidFill>
                <a:srgbClr val="0000FF"/>
              </a:solidFill>
              <a:prstDash val="solid"/>
              <a:round/>
              <a:headEnd type="none" w="med" len="med"/>
              <a:tailEnd type="none" w="med" len="med"/>
            </a:ln>
          </p:spPr>
        </p:sp>
      </p:grpSp>
      <p:sp>
        <p:nvSpPr>
          <p:cNvPr id="233" name="Google Shape;233;p18"/>
          <p:cNvSpPr txBox="1"/>
          <p:nvPr/>
        </p:nvSpPr>
        <p:spPr>
          <a:xfrm>
            <a:off x="6555150" y="4536102"/>
            <a:ext cx="515700"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38761D"/>
                </a:solidFill>
              </a:rPr>
              <a:t>92</a:t>
            </a:r>
            <a:endParaRPr b="1">
              <a:solidFill>
                <a:srgbClr val="38761D"/>
              </a:solidFill>
            </a:endParaRPr>
          </a:p>
        </p:txBody>
      </p:sp>
      <p:sp>
        <p:nvSpPr>
          <p:cNvPr id="234" name="Google Shape;234;p18"/>
          <p:cNvSpPr txBox="1"/>
          <p:nvPr/>
        </p:nvSpPr>
        <p:spPr>
          <a:xfrm>
            <a:off x="5888225" y="5474702"/>
            <a:ext cx="3623700"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0000FF"/>
                </a:solidFill>
              </a:rPr>
              <a:t>Predicted price</a:t>
            </a:r>
            <a:endParaRPr b="1">
              <a:solidFill>
                <a:srgbClr val="0000FF"/>
              </a:solidFill>
            </a:endParaRPr>
          </a:p>
        </p:txBody>
      </p:sp>
    </p:spTree>
    <p:extLst>
      <p:ext uri="{BB962C8B-B14F-4D97-AF65-F5344CB8AC3E}">
        <p14:creationId xmlns:p14="http://schemas.microsoft.com/office/powerpoint/2010/main" val="15624737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title"/>
          </p:nvPr>
        </p:nvSpPr>
        <p:spPr>
          <a:xfrm>
            <a:off x="390875" y="0"/>
            <a:ext cx="8520600" cy="76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t>Evaluation : The performance criterion for linear regression </a:t>
            </a:r>
            <a:endParaRPr sz="1920"/>
          </a:p>
        </p:txBody>
      </p:sp>
      <p:sp>
        <p:nvSpPr>
          <p:cNvPr id="240" name="Google Shape;240;p19"/>
          <p:cNvSpPr txBox="1"/>
          <p:nvPr/>
        </p:nvSpPr>
        <p:spPr>
          <a:xfrm>
            <a:off x="1170598" y="5830400"/>
            <a:ext cx="31146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latin typeface="Alegreya"/>
                <a:ea typeface="Alegreya"/>
                <a:cs typeface="Alegreya"/>
                <a:sym typeface="Alegreya"/>
              </a:rPr>
              <a:t>Mean Squared Loss ,  </a:t>
            </a:r>
            <a:endParaRPr sz="2200" b="1">
              <a:latin typeface="Alegreya"/>
              <a:ea typeface="Alegreya"/>
              <a:cs typeface="Alegreya"/>
              <a:sym typeface="Alegreya"/>
            </a:endParaRPr>
          </a:p>
        </p:txBody>
      </p:sp>
      <p:grpSp>
        <p:nvGrpSpPr>
          <p:cNvPr id="241" name="Google Shape;241;p19"/>
          <p:cNvGrpSpPr/>
          <p:nvPr/>
        </p:nvGrpSpPr>
        <p:grpSpPr>
          <a:xfrm>
            <a:off x="564603" y="1532747"/>
            <a:ext cx="4663110" cy="3815516"/>
            <a:chOff x="2124487" y="1988200"/>
            <a:chExt cx="4620600" cy="2193330"/>
          </a:xfrm>
        </p:grpSpPr>
        <p:cxnSp>
          <p:nvCxnSpPr>
            <p:cNvPr id="242" name="Google Shape;242;p19"/>
            <p:cNvCxnSpPr/>
            <p:nvPr/>
          </p:nvCxnSpPr>
          <p:spPr>
            <a:xfrm flipH="1">
              <a:off x="2430428" y="1988200"/>
              <a:ext cx="38700" cy="2180100"/>
            </a:xfrm>
            <a:prstGeom prst="straightConnector1">
              <a:avLst/>
            </a:prstGeom>
            <a:noFill/>
            <a:ln w="28575" cap="flat" cmpd="sng">
              <a:solidFill>
                <a:srgbClr val="0000FF"/>
              </a:solidFill>
              <a:prstDash val="solid"/>
              <a:round/>
              <a:headEnd type="triangle" w="med" len="med"/>
              <a:tailEnd type="none" w="med" len="med"/>
            </a:ln>
          </p:spPr>
        </p:cxnSp>
        <p:cxnSp>
          <p:nvCxnSpPr>
            <p:cNvPr id="243" name="Google Shape;243;p19"/>
            <p:cNvCxnSpPr/>
            <p:nvPr/>
          </p:nvCxnSpPr>
          <p:spPr>
            <a:xfrm rot="10800000" flipH="1">
              <a:off x="2433525" y="4165630"/>
              <a:ext cx="4243800" cy="15900"/>
            </a:xfrm>
            <a:prstGeom prst="straightConnector1">
              <a:avLst/>
            </a:prstGeom>
            <a:noFill/>
            <a:ln w="28575" cap="flat" cmpd="sng">
              <a:solidFill>
                <a:srgbClr val="000000"/>
              </a:solidFill>
              <a:prstDash val="solid"/>
              <a:round/>
              <a:headEnd type="none" w="med" len="med"/>
              <a:tailEnd type="triangle" w="med" len="med"/>
            </a:ln>
          </p:spPr>
        </p:cxnSp>
        <p:cxnSp>
          <p:nvCxnSpPr>
            <p:cNvPr id="244" name="Google Shape;244;p19"/>
            <p:cNvCxnSpPr/>
            <p:nvPr/>
          </p:nvCxnSpPr>
          <p:spPr>
            <a:xfrm rot="10800000" flipH="1">
              <a:off x="2124487" y="2635986"/>
              <a:ext cx="4620600" cy="1252500"/>
            </a:xfrm>
            <a:prstGeom prst="straightConnector1">
              <a:avLst/>
            </a:prstGeom>
            <a:noFill/>
            <a:ln w="28575" cap="flat" cmpd="sng">
              <a:solidFill>
                <a:srgbClr val="0000FF"/>
              </a:solidFill>
              <a:prstDash val="solid"/>
              <a:round/>
              <a:headEnd type="none" w="med" len="med"/>
              <a:tailEnd type="none" w="med" len="med"/>
            </a:ln>
          </p:spPr>
        </p:cxnSp>
      </p:grpSp>
      <p:grpSp>
        <p:nvGrpSpPr>
          <p:cNvPr id="245" name="Google Shape;245;p19"/>
          <p:cNvGrpSpPr/>
          <p:nvPr/>
        </p:nvGrpSpPr>
        <p:grpSpPr>
          <a:xfrm>
            <a:off x="5731840" y="1622491"/>
            <a:ext cx="297567" cy="799332"/>
            <a:chOff x="2232550" y="1116582"/>
            <a:chExt cx="429699" cy="691065"/>
          </a:xfrm>
        </p:grpSpPr>
        <p:sp>
          <p:nvSpPr>
            <p:cNvPr id="246" name="Google Shape;246;p19"/>
            <p:cNvSpPr/>
            <p:nvPr/>
          </p:nvSpPr>
          <p:spPr>
            <a:xfrm>
              <a:off x="2232550" y="1421044"/>
              <a:ext cx="358591" cy="386603"/>
            </a:xfrm>
            <a:custGeom>
              <a:avLst/>
              <a:gdLst/>
              <a:ahLst/>
              <a:cxnLst/>
              <a:rect l="l" t="t" r="r" b="b"/>
              <a:pathLst>
                <a:path w="15295" h="30805" extrusionOk="0">
                  <a:moveTo>
                    <a:pt x="3495" y="0"/>
                  </a:moveTo>
                  <a:cubicBezTo>
                    <a:pt x="3495" y="3810"/>
                    <a:pt x="4616" y="10310"/>
                    <a:pt x="8426" y="10310"/>
                  </a:cubicBezTo>
                  <a:cubicBezTo>
                    <a:pt x="11392" y="10310"/>
                    <a:pt x="14430" y="7360"/>
                    <a:pt x="15150" y="4483"/>
                  </a:cubicBezTo>
                  <a:cubicBezTo>
                    <a:pt x="15295" y="3903"/>
                    <a:pt x="15150" y="2092"/>
                    <a:pt x="15150" y="2690"/>
                  </a:cubicBezTo>
                  <a:cubicBezTo>
                    <a:pt x="15150" y="11605"/>
                    <a:pt x="16005" y="23338"/>
                    <a:pt x="8874" y="28687"/>
                  </a:cubicBezTo>
                  <a:cubicBezTo>
                    <a:pt x="6591" y="30400"/>
                    <a:pt x="2070" y="31868"/>
                    <a:pt x="358" y="29584"/>
                  </a:cubicBezTo>
                  <a:cubicBezTo>
                    <a:pt x="-916" y="27885"/>
                    <a:pt x="2268" y="24653"/>
                    <a:pt x="4392" y="24653"/>
                  </a:cubicBezTo>
                </a:path>
              </a:pathLst>
            </a:custGeom>
            <a:noFill/>
            <a:ln w="19050" cap="flat" cmpd="sng">
              <a:solidFill>
                <a:srgbClr val="0000FF"/>
              </a:solidFill>
              <a:prstDash val="solid"/>
              <a:round/>
              <a:headEnd type="none" w="med" len="med"/>
              <a:tailEnd type="none" w="med" len="med"/>
            </a:ln>
          </p:spPr>
        </p:sp>
        <p:sp>
          <p:nvSpPr>
            <p:cNvPr id="247" name="Google Shape;247;p19"/>
            <p:cNvSpPr/>
            <p:nvPr/>
          </p:nvSpPr>
          <p:spPr>
            <a:xfrm>
              <a:off x="2275994" y="1116582"/>
              <a:ext cx="386256" cy="154614"/>
            </a:xfrm>
            <a:custGeom>
              <a:avLst/>
              <a:gdLst/>
              <a:ahLst/>
              <a:cxnLst/>
              <a:rect l="l" t="t" r="r" b="b"/>
              <a:pathLst>
                <a:path w="16136" h="9951" extrusionOk="0">
                  <a:moveTo>
                    <a:pt x="0" y="6813"/>
                  </a:moveTo>
                  <a:cubicBezTo>
                    <a:pt x="4133" y="5436"/>
                    <a:pt x="6935" y="944"/>
                    <a:pt x="11206" y="90"/>
                  </a:cubicBezTo>
                  <a:cubicBezTo>
                    <a:pt x="14810" y="-630"/>
                    <a:pt x="14494" y="6663"/>
                    <a:pt x="16136" y="9951"/>
                  </a:cubicBezTo>
                </a:path>
              </a:pathLst>
            </a:custGeom>
            <a:noFill/>
            <a:ln w="28575" cap="flat" cmpd="sng">
              <a:solidFill>
                <a:srgbClr val="0000FF"/>
              </a:solidFill>
              <a:prstDash val="solid"/>
              <a:round/>
              <a:headEnd type="none" w="med" len="med"/>
              <a:tailEnd type="none" w="med" len="med"/>
            </a:ln>
          </p:spPr>
        </p:sp>
      </p:grpSp>
      <p:grpSp>
        <p:nvGrpSpPr>
          <p:cNvPr id="248" name="Google Shape;248;p19"/>
          <p:cNvGrpSpPr/>
          <p:nvPr/>
        </p:nvGrpSpPr>
        <p:grpSpPr>
          <a:xfrm>
            <a:off x="5227712" y="5079021"/>
            <a:ext cx="176073" cy="347139"/>
            <a:chOff x="4831825" y="5742550"/>
            <a:chExt cx="358600" cy="515450"/>
          </a:xfrm>
        </p:grpSpPr>
        <p:sp>
          <p:nvSpPr>
            <p:cNvPr id="249" name="Google Shape;249;p19"/>
            <p:cNvSpPr/>
            <p:nvPr/>
          </p:nvSpPr>
          <p:spPr>
            <a:xfrm>
              <a:off x="4831825" y="5742550"/>
              <a:ext cx="358600" cy="515450"/>
            </a:xfrm>
            <a:custGeom>
              <a:avLst/>
              <a:gdLst/>
              <a:ahLst/>
              <a:cxnLst/>
              <a:rect l="l" t="t" r="r" b="b"/>
              <a:pathLst>
                <a:path w="14344" h="20618" extrusionOk="0">
                  <a:moveTo>
                    <a:pt x="0" y="0"/>
                  </a:moveTo>
                  <a:cubicBezTo>
                    <a:pt x="3299" y="7695"/>
                    <a:pt x="8421" y="14701"/>
                    <a:pt x="14344" y="20618"/>
                  </a:cubicBezTo>
                </a:path>
              </a:pathLst>
            </a:custGeom>
            <a:noFill/>
            <a:ln w="28575" cap="flat" cmpd="sng">
              <a:solidFill>
                <a:srgbClr val="000000"/>
              </a:solidFill>
              <a:prstDash val="solid"/>
              <a:round/>
              <a:headEnd type="none" w="med" len="med"/>
              <a:tailEnd type="none" w="med" len="med"/>
            </a:ln>
          </p:spPr>
        </p:sp>
        <p:sp>
          <p:nvSpPr>
            <p:cNvPr id="250" name="Google Shape;250;p19"/>
            <p:cNvSpPr/>
            <p:nvPr/>
          </p:nvSpPr>
          <p:spPr>
            <a:xfrm>
              <a:off x="4843013" y="5843375"/>
              <a:ext cx="302575" cy="414625"/>
            </a:xfrm>
            <a:custGeom>
              <a:avLst/>
              <a:gdLst/>
              <a:ahLst/>
              <a:cxnLst/>
              <a:rect l="l" t="t" r="r" b="b"/>
              <a:pathLst>
                <a:path w="12103" h="16585" extrusionOk="0">
                  <a:moveTo>
                    <a:pt x="12103" y="0"/>
                  </a:moveTo>
                  <a:cubicBezTo>
                    <a:pt x="7721" y="5257"/>
                    <a:pt x="3066" y="10466"/>
                    <a:pt x="0" y="16585"/>
                  </a:cubicBezTo>
                </a:path>
              </a:pathLst>
            </a:custGeom>
            <a:noFill/>
            <a:ln w="28575" cap="flat" cmpd="sng">
              <a:solidFill>
                <a:srgbClr val="000000"/>
              </a:solidFill>
              <a:prstDash val="solid"/>
              <a:round/>
              <a:headEnd type="none" w="med" len="med"/>
              <a:tailEnd type="none" w="med" len="med"/>
            </a:ln>
          </p:spPr>
        </p:sp>
      </p:grpSp>
      <p:grpSp>
        <p:nvGrpSpPr>
          <p:cNvPr id="251" name="Google Shape;251;p19"/>
          <p:cNvGrpSpPr/>
          <p:nvPr/>
        </p:nvGrpSpPr>
        <p:grpSpPr>
          <a:xfrm>
            <a:off x="1466984" y="3182495"/>
            <a:ext cx="131440" cy="229020"/>
            <a:chOff x="2059200" y="2864375"/>
            <a:chExt cx="158400" cy="198000"/>
          </a:xfrm>
        </p:grpSpPr>
        <p:cxnSp>
          <p:nvCxnSpPr>
            <p:cNvPr id="252" name="Google Shape;252;p19"/>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253" name="Google Shape;253;p19"/>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grpSp>
        <p:nvGrpSpPr>
          <p:cNvPr id="254" name="Google Shape;254;p19"/>
          <p:cNvGrpSpPr/>
          <p:nvPr/>
        </p:nvGrpSpPr>
        <p:grpSpPr>
          <a:xfrm>
            <a:off x="2471769" y="4336243"/>
            <a:ext cx="131440" cy="229020"/>
            <a:chOff x="2059200" y="2864375"/>
            <a:chExt cx="158400" cy="198000"/>
          </a:xfrm>
        </p:grpSpPr>
        <p:cxnSp>
          <p:nvCxnSpPr>
            <p:cNvPr id="255" name="Google Shape;255;p19"/>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256" name="Google Shape;256;p19"/>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grpSp>
        <p:nvGrpSpPr>
          <p:cNvPr id="257" name="Google Shape;257;p19"/>
          <p:cNvGrpSpPr/>
          <p:nvPr/>
        </p:nvGrpSpPr>
        <p:grpSpPr>
          <a:xfrm>
            <a:off x="3423554" y="2762675"/>
            <a:ext cx="131440" cy="229020"/>
            <a:chOff x="2059200" y="2864375"/>
            <a:chExt cx="158400" cy="198000"/>
          </a:xfrm>
        </p:grpSpPr>
        <p:cxnSp>
          <p:nvCxnSpPr>
            <p:cNvPr id="258" name="Google Shape;258;p19"/>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259" name="Google Shape;259;p19"/>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grpSp>
        <p:nvGrpSpPr>
          <p:cNvPr id="260" name="Google Shape;260;p19"/>
          <p:cNvGrpSpPr/>
          <p:nvPr/>
        </p:nvGrpSpPr>
        <p:grpSpPr>
          <a:xfrm>
            <a:off x="4351524" y="3870247"/>
            <a:ext cx="131440" cy="229020"/>
            <a:chOff x="2059200" y="2864375"/>
            <a:chExt cx="158400" cy="198000"/>
          </a:xfrm>
        </p:grpSpPr>
        <p:cxnSp>
          <p:nvCxnSpPr>
            <p:cNvPr id="261" name="Google Shape;261;p19"/>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262" name="Google Shape;262;p19"/>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grpSp>
        <p:nvGrpSpPr>
          <p:cNvPr id="263" name="Google Shape;263;p19"/>
          <p:cNvGrpSpPr/>
          <p:nvPr/>
        </p:nvGrpSpPr>
        <p:grpSpPr>
          <a:xfrm>
            <a:off x="3423554" y="3725179"/>
            <a:ext cx="131440" cy="229020"/>
            <a:chOff x="2059200" y="2864375"/>
            <a:chExt cx="158400" cy="198000"/>
          </a:xfrm>
        </p:grpSpPr>
        <p:cxnSp>
          <p:nvCxnSpPr>
            <p:cNvPr id="264" name="Google Shape;264;p19"/>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265" name="Google Shape;265;p19"/>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grpSp>
        <p:nvGrpSpPr>
          <p:cNvPr id="266" name="Google Shape;266;p19"/>
          <p:cNvGrpSpPr/>
          <p:nvPr/>
        </p:nvGrpSpPr>
        <p:grpSpPr>
          <a:xfrm>
            <a:off x="4809597" y="2227771"/>
            <a:ext cx="131440" cy="229020"/>
            <a:chOff x="2059200" y="2864375"/>
            <a:chExt cx="158400" cy="198000"/>
          </a:xfrm>
        </p:grpSpPr>
        <p:cxnSp>
          <p:nvCxnSpPr>
            <p:cNvPr id="267" name="Google Shape;267;p19"/>
            <p:cNvCxnSpPr/>
            <p:nvPr/>
          </p:nvCxnSpPr>
          <p:spPr>
            <a:xfrm>
              <a:off x="2059200" y="2877575"/>
              <a:ext cx="145200" cy="184800"/>
            </a:xfrm>
            <a:prstGeom prst="straightConnector1">
              <a:avLst/>
            </a:prstGeom>
            <a:noFill/>
            <a:ln w="28575" cap="flat" cmpd="sng">
              <a:solidFill>
                <a:srgbClr val="000000"/>
              </a:solidFill>
              <a:prstDash val="solid"/>
              <a:round/>
              <a:headEnd type="none" w="med" len="med"/>
              <a:tailEnd type="none" w="med" len="med"/>
            </a:ln>
          </p:spPr>
        </p:cxnSp>
        <p:cxnSp>
          <p:nvCxnSpPr>
            <p:cNvPr id="268" name="Google Shape;268;p19"/>
            <p:cNvCxnSpPr/>
            <p:nvPr/>
          </p:nvCxnSpPr>
          <p:spPr>
            <a:xfrm flipH="1">
              <a:off x="2072400" y="2864375"/>
              <a:ext cx="145200" cy="184800"/>
            </a:xfrm>
            <a:prstGeom prst="straightConnector1">
              <a:avLst/>
            </a:prstGeom>
            <a:noFill/>
            <a:ln w="28575" cap="flat" cmpd="sng">
              <a:solidFill>
                <a:srgbClr val="000000"/>
              </a:solidFill>
              <a:prstDash val="solid"/>
              <a:round/>
              <a:headEnd type="none" w="med" len="med"/>
              <a:tailEnd type="none" w="med" len="med"/>
            </a:ln>
          </p:spPr>
        </p:cxnSp>
      </p:grpSp>
      <p:sp>
        <p:nvSpPr>
          <p:cNvPr id="269" name="Google Shape;269;p19"/>
          <p:cNvSpPr txBox="1"/>
          <p:nvPr/>
        </p:nvSpPr>
        <p:spPr>
          <a:xfrm>
            <a:off x="5540242" y="4903805"/>
            <a:ext cx="26559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latin typeface="Alegreya"/>
                <a:ea typeface="Alegreya"/>
                <a:cs typeface="Alegreya"/>
                <a:sym typeface="Alegreya"/>
              </a:rPr>
              <a:t>Feature</a:t>
            </a:r>
            <a:endParaRPr sz="2200" b="1">
              <a:latin typeface="Alegreya"/>
              <a:ea typeface="Alegreya"/>
              <a:cs typeface="Alegreya"/>
              <a:sym typeface="Alegreya"/>
            </a:endParaRPr>
          </a:p>
        </p:txBody>
      </p:sp>
      <p:sp>
        <p:nvSpPr>
          <p:cNvPr id="270" name="Google Shape;270;p19"/>
          <p:cNvSpPr/>
          <p:nvPr/>
        </p:nvSpPr>
        <p:spPr>
          <a:xfrm>
            <a:off x="768737" y="1004954"/>
            <a:ext cx="248314" cy="447185"/>
          </a:xfrm>
          <a:custGeom>
            <a:avLst/>
            <a:gdLst/>
            <a:ahLst/>
            <a:cxnLst/>
            <a:rect l="l" t="t" r="r" b="b"/>
            <a:pathLst>
              <a:path w="15295" h="30805" extrusionOk="0">
                <a:moveTo>
                  <a:pt x="3495" y="0"/>
                </a:moveTo>
                <a:cubicBezTo>
                  <a:pt x="3495" y="3810"/>
                  <a:pt x="4616" y="10310"/>
                  <a:pt x="8426" y="10310"/>
                </a:cubicBezTo>
                <a:cubicBezTo>
                  <a:pt x="11392" y="10310"/>
                  <a:pt x="14430" y="7360"/>
                  <a:pt x="15150" y="4483"/>
                </a:cubicBezTo>
                <a:cubicBezTo>
                  <a:pt x="15295" y="3903"/>
                  <a:pt x="15150" y="2092"/>
                  <a:pt x="15150" y="2690"/>
                </a:cubicBezTo>
                <a:cubicBezTo>
                  <a:pt x="15150" y="11605"/>
                  <a:pt x="16005" y="23338"/>
                  <a:pt x="8874" y="28687"/>
                </a:cubicBezTo>
                <a:cubicBezTo>
                  <a:pt x="6591" y="30400"/>
                  <a:pt x="2070" y="31868"/>
                  <a:pt x="358" y="29584"/>
                </a:cubicBezTo>
                <a:cubicBezTo>
                  <a:pt x="-916" y="27885"/>
                  <a:pt x="2268" y="24653"/>
                  <a:pt x="4392" y="24653"/>
                </a:cubicBezTo>
              </a:path>
            </a:pathLst>
          </a:custGeom>
          <a:noFill/>
          <a:ln w="19050" cap="flat" cmpd="sng">
            <a:solidFill>
              <a:srgbClr val="0000FF"/>
            </a:solidFill>
            <a:prstDash val="solid"/>
            <a:round/>
            <a:headEnd type="none" w="med" len="med"/>
            <a:tailEnd type="none" w="med" len="med"/>
          </a:ln>
        </p:spPr>
      </p:sp>
      <p:sp>
        <p:nvSpPr>
          <p:cNvPr id="271" name="Google Shape;271;p19"/>
          <p:cNvSpPr txBox="1"/>
          <p:nvPr/>
        </p:nvSpPr>
        <p:spPr>
          <a:xfrm>
            <a:off x="1170592" y="879755"/>
            <a:ext cx="26559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latin typeface="Alegreya"/>
                <a:ea typeface="Alegreya"/>
                <a:cs typeface="Alegreya"/>
                <a:sym typeface="Alegreya"/>
              </a:rPr>
              <a:t>Target Output</a:t>
            </a:r>
            <a:endParaRPr sz="2200" b="1">
              <a:latin typeface="Alegreya"/>
              <a:ea typeface="Alegreya"/>
              <a:cs typeface="Alegreya"/>
              <a:sym typeface="Alegreya"/>
            </a:endParaRPr>
          </a:p>
        </p:txBody>
      </p:sp>
      <p:sp>
        <p:nvSpPr>
          <p:cNvPr id="272" name="Google Shape;272;p19"/>
          <p:cNvSpPr txBox="1"/>
          <p:nvPr/>
        </p:nvSpPr>
        <p:spPr>
          <a:xfrm>
            <a:off x="6173342" y="1673372"/>
            <a:ext cx="26559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0000FF"/>
                </a:solidFill>
                <a:latin typeface="Alegreya"/>
                <a:ea typeface="Alegreya"/>
                <a:cs typeface="Alegreya"/>
                <a:sym typeface="Alegreya"/>
              </a:rPr>
              <a:t>= predictions</a:t>
            </a:r>
            <a:endParaRPr sz="2200" b="1">
              <a:solidFill>
                <a:srgbClr val="0000FF"/>
              </a:solidFill>
              <a:latin typeface="Alegreya"/>
              <a:ea typeface="Alegreya"/>
              <a:cs typeface="Alegreya"/>
              <a:sym typeface="Alegreya"/>
            </a:endParaRPr>
          </a:p>
        </p:txBody>
      </p:sp>
      <p:cxnSp>
        <p:nvCxnSpPr>
          <p:cNvPr id="273" name="Google Shape;273;p19"/>
          <p:cNvCxnSpPr/>
          <p:nvPr/>
        </p:nvCxnSpPr>
        <p:spPr>
          <a:xfrm>
            <a:off x="1573538" y="3358884"/>
            <a:ext cx="0" cy="961600"/>
          </a:xfrm>
          <a:prstGeom prst="straightConnector1">
            <a:avLst/>
          </a:prstGeom>
          <a:noFill/>
          <a:ln w="9525" cap="flat" cmpd="sng">
            <a:solidFill>
              <a:schemeClr val="dk2"/>
            </a:solidFill>
            <a:prstDash val="solid"/>
            <a:round/>
            <a:headEnd type="none" w="med" len="med"/>
            <a:tailEnd type="none" w="med" len="med"/>
          </a:ln>
        </p:spPr>
      </p:cxnSp>
      <p:cxnSp>
        <p:nvCxnSpPr>
          <p:cNvPr id="274" name="Google Shape;274;p19"/>
          <p:cNvCxnSpPr/>
          <p:nvPr/>
        </p:nvCxnSpPr>
        <p:spPr>
          <a:xfrm>
            <a:off x="3481175" y="3019400"/>
            <a:ext cx="12000" cy="398000"/>
          </a:xfrm>
          <a:prstGeom prst="straightConnector1">
            <a:avLst/>
          </a:prstGeom>
          <a:noFill/>
          <a:ln w="9525" cap="flat" cmpd="sng">
            <a:solidFill>
              <a:schemeClr val="dk2"/>
            </a:solidFill>
            <a:prstDash val="solid"/>
            <a:round/>
            <a:headEnd type="none" w="med" len="med"/>
            <a:tailEnd type="none" w="med" len="med"/>
          </a:ln>
        </p:spPr>
      </p:cxnSp>
      <p:cxnSp>
        <p:nvCxnSpPr>
          <p:cNvPr id="275" name="Google Shape;275;p19"/>
          <p:cNvCxnSpPr/>
          <p:nvPr/>
        </p:nvCxnSpPr>
        <p:spPr>
          <a:xfrm flipH="1">
            <a:off x="2496150" y="3870233"/>
            <a:ext cx="4800" cy="35840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19"/>
          <p:cNvCxnSpPr/>
          <p:nvPr/>
        </p:nvCxnSpPr>
        <p:spPr>
          <a:xfrm flipH="1">
            <a:off x="4406450" y="3019400"/>
            <a:ext cx="4800" cy="910800"/>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19"/>
          <p:cNvCxnSpPr/>
          <p:nvPr/>
        </p:nvCxnSpPr>
        <p:spPr>
          <a:xfrm>
            <a:off x="4869313" y="2355200"/>
            <a:ext cx="12000" cy="398000"/>
          </a:xfrm>
          <a:prstGeom prst="straightConnector1">
            <a:avLst/>
          </a:prstGeom>
          <a:noFill/>
          <a:ln w="9525" cap="flat" cmpd="sng">
            <a:solidFill>
              <a:schemeClr val="dk2"/>
            </a:solidFill>
            <a:prstDash val="solid"/>
            <a:round/>
            <a:headEnd type="none" w="med" len="med"/>
            <a:tailEnd type="none" w="med" len="med"/>
          </a:ln>
        </p:spPr>
      </p:cxnSp>
      <p:pic>
        <p:nvPicPr>
          <p:cNvPr id="278" name="Google Shape;278;p19"/>
          <p:cNvPicPr preferRelativeResize="0"/>
          <p:nvPr/>
        </p:nvPicPr>
        <p:blipFill>
          <a:blip r:embed="rId3">
            <a:alphaModFix/>
          </a:blip>
          <a:stretch>
            <a:fillRect/>
          </a:stretch>
        </p:blipFill>
        <p:spPr>
          <a:xfrm>
            <a:off x="3826490" y="5601386"/>
            <a:ext cx="3248025" cy="1181100"/>
          </a:xfrm>
          <a:prstGeom prst="rect">
            <a:avLst/>
          </a:prstGeom>
          <a:noFill/>
          <a:ln>
            <a:noFill/>
          </a:ln>
        </p:spPr>
      </p:pic>
    </p:spTree>
    <p:extLst>
      <p:ext uri="{BB962C8B-B14F-4D97-AF65-F5344CB8AC3E}">
        <p14:creationId xmlns:p14="http://schemas.microsoft.com/office/powerpoint/2010/main" val="21980290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0"/>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Optimization - Strategy to improve performance</a:t>
            </a:r>
            <a:endParaRPr/>
          </a:p>
        </p:txBody>
      </p:sp>
      <p:pic>
        <p:nvPicPr>
          <p:cNvPr id="284" name="Google Shape;284;p20"/>
          <p:cNvPicPr preferRelativeResize="0"/>
          <p:nvPr/>
        </p:nvPicPr>
        <p:blipFill>
          <a:blip r:embed="rId3">
            <a:alphaModFix/>
          </a:blip>
          <a:stretch>
            <a:fillRect/>
          </a:stretch>
        </p:blipFill>
        <p:spPr>
          <a:xfrm>
            <a:off x="152403" y="1560167"/>
            <a:ext cx="5427743" cy="5094632"/>
          </a:xfrm>
          <a:prstGeom prst="rect">
            <a:avLst/>
          </a:prstGeom>
          <a:noFill/>
          <a:ln>
            <a:noFill/>
          </a:ln>
        </p:spPr>
      </p:pic>
      <p:sp>
        <p:nvSpPr>
          <p:cNvPr id="285" name="Google Shape;285;p20"/>
          <p:cNvSpPr txBox="1"/>
          <p:nvPr/>
        </p:nvSpPr>
        <p:spPr>
          <a:xfrm>
            <a:off x="5306975" y="1356969"/>
            <a:ext cx="5140800" cy="266223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t>Data </a:t>
            </a:r>
            <a:endParaRPr sz="2300"/>
          </a:p>
          <a:p>
            <a:pPr marL="0" lvl="0" indent="0" algn="l" rtl="0">
              <a:spcBef>
                <a:spcPts val="0"/>
              </a:spcBef>
              <a:spcAft>
                <a:spcPts val="0"/>
              </a:spcAft>
              <a:buNone/>
            </a:pPr>
            <a:r>
              <a:rPr lang="en" sz="2300"/>
              <a:t>Model</a:t>
            </a:r>
            <a:endParaRPr sz="2300"/>
          </a:p>
          <a:p>
            <a:pPr marL="0" lvl="0" indent="0" algn="l" rtl="0">
              <a:spcBef>
                <a:spcPts val="0"/>
              </a:spcBef>
              <a:spcAft>
                <a:spcPts val="0"/>
              </a:spcAft>
              <a:buNone/>
            </a:pPr>
            <a:r>
              <a:rPr lang="en" sz="2300"/>
              <a:t>Evaluation - </a:t>
            </a:r>
            <a:r>
              <a:rPr lang="en" sz="1500"/>
              <a:t>model performance</a:t>
            </a:r>
            <a:endParaRPr sz="1500"/>
          </a:p>
          <a:p>
            <a:pPr marL="0" lvl="0" indent="0" algn="l" rtl="0">
              <a:spcBef>
                <a:spcPts val="0"/>
              </a:spcBef>
              <a:spcAft>
                <a:spcPts val="0"/>
              </a:spcAft>
              <a:buNone/>
            </a:pPr>
            <a:r>
              <a:rPr lang="en" sz="2300"/>
              <a:t>Optimization</a:t>
            </a:r>
            <a:endParaRPr sz="2300"/>
          </a:p>
          <a:p>
            <a:pPr marL="0" lvl="0" indent="0" algn="l" rtl="0">
              <a:spcBef>
                <a:spcPts val="0"/>
              </a:spcBef>
              <a:spcAft>
                <a:spcPts val="0"/>
              </a:spcAft>
              <a:buNone/>
            </a:pPr>
            <a:endParaRPr sz="2300"/>
          </a:p>
          <a:p>
            <a:pPr marL="0" lvl="0" indent="0" algn="l" rtl="0">
              <a:spcBef>
                <a:spcPts val="0"/>
              </a:spcBef>
              <a:spcAft>
                <a:spcPts val="0"/>
              </a:spcAft>
              <a:buNone/>
            </a:pPr>
            <a:endParaRPr sz="2300"/>
          </a:p>
          <a:p>
            <a:pPr marL="0" lvl="0" indent="0" algn="l" rtl="0">
              <a:spcBef>
                <a:spcPts val="0"/>
              </a:spcBef>
              <a:spcAft>
                <a:spcPts val="0"/>
              </a:spcAft>
              <a:buNone/>
            </a:pPr>
            <a:endParaRPr sz="2300"/>
          </a:p>
        </p:txBody>
      </p:sp>
    </p:spTree>
    <p:extLst>
      <p:ext uri="{BB962C8B-B14F-4D97-AF65-F5344CB8AC3E}">
        <p14:creationId xmlns:p14="http://schemas.microsoft.com/office/powerpoint/2010/main" val="85860059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 y="1446106"/>
            <a:ext cx="9143999" cy="5411895"/>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609600" y="112667"/>
            <a:ext cx="8229600" cy="1143000"/>
          </a:xfrm>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rPr>
              <a:t>Python Libraries for Machine Learning</a:t>
            </a:r>
            <a:endParaRPr lang="en-US" dirty="0">
              <a:solidFill>
                <a:srgbClr val="FFFFFF"/>
              </a:solidFill>
            </a:endParaRPr>
          </a:p>
        </p:txBody>
      </p:sp>
      <p:pic>
        <p:nvPicPr>
          <p:cNvPr id="19" name="Picture 18"/>
          <p:cNvPicPr>
            <a:picLocks noChangeAspect="1"/>
          </p:cNvPicPr>
          <p:nvPr/>
        </p:nvPicPr>
        <p:blipFill>
          <a:blip r:embed="rId2"/>
          <a:stretch>
            <a:fillRect/>
          </a:stretch>
        </p:blipFill>
        <p:spPr>
          <a:xfrm>
            <a:off x="2622653" y="2762136"/>
            <a:ext cx="2050300" cy="918045"/>
          </a:xfrm>
          <a:prstGeom prst="rect">
            <a:avLst/>
          </a:prstGeom>
        </p:spPr>
      </p:pic>
      <p:pic>
        <p:nvPicPr>
          <p:cNvPr id="24" name="Picture 23"/>
          <p:cNvPicPr>
            <a:picLocks noChangeAspect="1"/>
          </p:cNvPicPr>
          <p:nvPr/>
        </p:nvPicPr>
        <p:blipFill>
          <a:blip r:embed="rId3"/>
          <a:stretch>
            <a:fillRect/>
          </a:stretch>
        </p:blipFill>
        <p:spPr>
          <a:xfrm>
            <a:off x="2622655" y="3946677"/>
            <a:ext cx="1908117" cy="758135"/>
          </a:xfrm>
          <a:prstGeom prst="rect">
            <a:avLst/>
          </a:prstGeom>
        </p:spPr>
      </p:pic>
      <p:pic>
        <p:nvPicPr>
          <p:cNvPr id="33" name="Picture 32" descr="matplotlib.jpg"/>
          <p:cNvPicPr>
            <a:picLocks noChangeAspect="1"/>
          </p:cNvPicPr>
          <p:nvPr/>
        </p:nvPicPr>
        <p:blipFill rotWithShape="1">
          <a:blip r:embed="rId4">
            <a:extLst>
              <a:ext uri="{28A0092B-C50C-407E-A947-70E740481C1C}">
                <a14:useLocalDpi xmlns:a14="http://schemas.microsoft.com/office/drawing/2010/main" val="0"/>
              </a:ext>
            </a:extLst>
          </a:blip>
          <a:srcRect l="8388" t="30143" r="10760" b="29285"/>
          <a:stretch/>
        </p:blipFill>
        <p:spPr>
          <a:xfrm>
            <a:off x="2622655" y="5154940"/>
            <a:ext cx="2393291" cy="569897"/>
          </a:xfrm>
          <a:prstGeom prst="rect">
            <a:avLst/>
          </a:prstGeom>
        </p:spPr>
      </p:pic>
      <p:pic>
        <p:nvPicPr>
          <p:cNvPr id="35" name="Picture 34" descr="python-logo-master-v3-T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60" y="3680181"/>
            <a:ext cx="2204435" cy="744592"/>
          </a:xfrm>
          <a:prstGeom prst="rect">
            <a:avLst/>
          </a:prstGeom>
        </p:spPr>
      </p:pic>
      <p:pic>
        <p:nvPicPr>
          <p:cNvPr id="36" name="Picture 35" descr="pandas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6853" y="2765060"/>
            <a:ext cx="3548262" cy="739221"/>
          </a:xfrm>
          <a:prstGeom prst="rect">
            <a:avLst/>
          </a:prstGeom>
        </p:spPr>
      </p:pic>
      <p:pic>
        <p:nvPicPr>
          <p:cNvPr id="37" name="Picture 36" descr="Unknow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9269" y="3950189"/>
            <a:ext cx="1760276" cy="949169"/>
          </a:xfrm>
          <a:prstGeom prst="rect">
            <a:avLst/>
          </a:prstGeom>
        </p:spPr>
      </p:pic>
    </p:spTree>
    <p:extLst>
      <p:ext uri="{BB962C8B-B14F-4D97-AF65-F5344CB8AC3E}">
        <p14:creationId xmlns:p14="http://schemas.microsoft.com/office/powerpoint/2010/main" val="3622172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Pandas  Commands</a:t>
            </a:r>
            <a:endParaRPr lang="en-US" dirty="0"/>
          </a:p>
        </p:txBody>
      </p:sp>
      <p:sp>
        <p:nvSpPr>
          <p:cNvPr id="3" name="Content Placeholder 2"/>
          <p:cNvSpPr>
            <a:spLocks noGrp="1"/>
          </p:cNvSpPr>
          <p:nvPr>
            <p:ph idx="1"/>
          </p:nvPr>
        </p:nvSpPr>
        <p:spPr/>
        <p:txBody>
          <a:bodyPr>
            <a:normAutofit lnSpcReduction="10000"/>
          </a:bodyPr>
          <a:lstStyle/>
          <a:p>
            <a:r>
              <a:rPr lang="en-US" dirty="0" err="1" smtClean="0"/>
              <a:t>pd.read_csv</a:t>
            </a:r>
            <a:r>
              <a:rPr lang="en-US" dirty="0"/>
              <a:t> </a:t>
            </a:r>
            <a:r>
              <a:rPr lang="en-US" dirty="0" smtClean="0"/>
              <a:t>(for </a:t>
            </a:r>
            <a:r>
              <a:rPr lang="en-US" dirty="0"/>
              <a:t>r</a:t>
            </a:r>
            <a:r>
              <a:rPr lang="en-US" dirty="0" smtClean="0"/>
              <a:t>eading a file)</a:t>
            </a:r>
          </a:p>
          <a:p>
            <a:r>
              <a:rPr lang="en-US" dirty="0" err="1" smtClean="0"/>
              <a:t>df.to_csv</a:t>
            </a:r>
            <a:r>
              <a:rPr lang="en-US" sz="1600" dirty="0" smtClean="0"/>
              <a:t>(</a:t>
            </a:r>
            <a:r>
              <a:rPr lang="en-US" sz="1600" dirty="0" err="1" smtClean="0"/>
              <a:t>r'Path</a:t>
            </a:r>
            <a:r>
              <a:rPr lang="en-US" sz="1600" dirty="0" smtClean="0"/>
              <a:t> where you want to store the exported CSV file\File </a:t>
            </a:r>
            <a:r>
              <a:rPr lang="en-US" sz="1600" dirty="0" err="1" smtClean="0"/>
              <a:t>Name.csv</a:t>
            </a:r>
            <a:r>
              <a:rPr lang="en-US" sz="1600" dirty="0" smtClean="0"/>
              <a:t>’) for Saving a file </a:t>
            </a:r>
          </a:p>
          <a:p>
            <a:r>
              <a:rPr lang="en-US" dirty="0" err="1"/>
              <a:t>d</a:t>
            </a:r>
            <a:r>
              <a:rPr lang="en-US" dirty="0" err="1" smtClean="0"/>
              <a:t>f.head</a:t>
            </a:r>
            <a:r>
              <a:rPr lang="en-US" dirty="0" smtClean="0"/>
              <a:t>() </a:t>
            </a:r>
            <a:r>
              <a:rPr lang="en-US" sz="1800" dirty="0" smtClean="0"/>
              <a:t>View the first few lines of file </a:t>
            </a:r>
          </a:p>
          <a:p>
            <a:r>
              <a:rPr lang="en-US" dirty="0" err="1"/>
              <a:t>d</a:t>
            </a:r>
            <a:r>
              <a:rPr lang="en-US" dirty="0" err="1" smtClean="0"/>
              <a:t>f.describe</a:t>
            </a:r>
            <a:r>
              <a:rPr lang="en-US" dirty="0" smtClean="0"/>
              <a:t> </a:t>
            </a:r>
            <a:r>
              <a:rPr lang="en-US" sz="1800" dirty="0" smtClean="0"/>
              <a:t>Find the count, mean, min, max, STD</a:t>
            </a:r>
          </a:p>
          <a:p>
            <a:r>
              <a:rPr lang="en-US" dirty="0" err="1" smtClean="0"/>
              <a:t>df.corr</a:t>
            </a:r>
            <a:r>
              <a:rPr lang="en-US" dirty="0" smtClean="0"/>
              <a:t>() correlation</a:t>
            </a:r>
          </a:p>
          <a:p>
            <a:r>
              <a:rPr lang="en-US" dirty="0" err="1" smtClean="0"/>
              <a:t>df.columns</a:t>
            </a:r>
            <a:r>
              <a:rPr lang="en-US" dirty="0" smtClean="0"/>
              <a:t>()</a:t>
            </a:r>
          </a:p>
          <a:p>
            <a:r>
              <a:rPr lang="en-US" dirty="0" err="1" smtClean="0"/>
              <a:t>df.shape</a:t>
            </a:r>
            <a:endParaRPr lang="en-US" dirty="0" smtClean="0"/>
          </a:p>
          <a:p>
            <a:r>
              <a:rPr lang="en-US" dirty="0" err="1" smtClean="0"/>
              <a:t>Df.dtypes</a:t>
            </a:r>
            <a:endParaRPr lang="en-US" dirty="0" smtClean="0"/>
          </a:p>
          <a:p>
            <a:endParaRPr lang="en-US" dirty="0" smtClean="0"/>
          </a:p>
          <a:p>
            <a:endParaRPr lang="en-US" dirty="0"/>
          </a:p>
        </p:txBody>
      </p:sp>
    </p:spTree>
    <p:extLst>
      <p:ext uri="{BB962C8B-B14F-4D97-AF65-F5344CB8AC3E}">
        <p14:creationId xmlns:p14="http://schemas.microsoft.com/office/powerpoint/2010/main" val="39978730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805" y="546657"/>
            <a:ext cx="8120997" cy="1037075"/>
          </a:xfrm>
        </p:spPr>
        <p:txBody>
          <a:bodyPr>
            <a:noAutofit/>
          </a:bodyPr>
          <a:lstStyle/>
          <a:p>
            <a:r>
              <a:rPr lang="en-US" sz="3600" dirty="0" smtClean="0"/>
              <a:t>Build the Model</a:t>
            </a:r>
            <a:endParaRPr lang="en-US" sz="3600" dirty="0"/>
          </a:p>
        </p:txBody>
      </p:sp>
      <p:sp>
        <p:nvSpPr>
          <p:cNvPr id="3" name="Content Placeholder 2"/>
          <p:cNvSpPr>
            <a:spLocks noGrp="1"/>
          </p:cNvSpPr>
          <p:nvPr>
            <p:ph idx="1"/>
          </p:nvPr>
        </p:nvSpPr>
        <p:spPr>
          <a:ln w="76200" cmpd="sng">
            <a:gradFill flip="none" rotWithShape="1">
              <a:gsLst>
                <a:gs pos="98000">
                  <a:schemeClr val="accent6">
                    <a:lumMod val="75000"/>
                  </a:schemeClr>
                </a:gs>
                <a:gs pos="0">
                  <a:prstClr val="white"/>
                </a:gs>
              </a:gsLst>
              <a:path path="circle">
                <a:fillToRect l="50000" t="50000" r="50000" b="50000"/>
              </a:path>
              <a:tileRect/>
            </a:gradFill>
          </a:ln>
        </p:spPr>
        <p:txBody>
          <a:bodyPr>
            <a:normAutofit fontScale="92500" lnSpcReduction="20000"/>
          </a:bodyPr>
          <a:lstStyle/>
          <a:p>
            <a:endParaRPr lang="en-US" dirty="0"/>
          </a:p>
          <a:p>
            <a:pPr marL="0" indent="0">
              <a:buNone/>
            </a:pPr>
            <a:r>
              <a:rPr lang="en-US" dirty="0"/>
              <a:t>The steps to building and using a model are:</a:t>
            </a:r>
          </a:p>
          <a:p>
            <a:endParaRPr lang="en-US" dirty="0"/>
          </a:p>
          <a:p>
            <a:r>
              <a:rPr lang="en-US" dirty="0">
                <a:solidFill>
                  <a:srgbClr val="FF6600"/>
                </a:solidFill>
              </a:rPr>
              <a:t>Define: </a:t>
            </a:r>
            <a:r>
              <a:rPr lang="en-US" dirty="0"/>
              <a:t>What type of model will it be? A decision tree? </a:t>
            </a:r>
            <a:r>
              <a:rPr lang="en-US" dirty="0" smtClean="0"/>
              <a:t>A regression model , a classification. </a:t>
            </a:r>
            <a:endParaRPr lang="en-US" dirty="0"/>
          </a:p>
          <a:p>
            <a:r>
              <a:rPr lang="en-US" dirty="0">
                <a:solidFill>
                  <a:srgbClr val="FF6600"/>
                </a:solidFill>
              </a:rPr>
              <a:t>Fit: </a:t>
            </a:r>
            <a:r>
              <a:rPr lang="en-US" dirty="0"/>
              <a:t>Capture patterns from provided data. This is the heart of modeling.</a:t>
            </a:r>
          </a:p>
          <a:p>
            <a:r>
              <a:rPr lang="en-US" dirty="0">
                <a:solidFill>
                  <a:srgbClr val="FF6600"/>
                </a:solidFill>
              </a:rPr>
              <a:t>Predict: </a:t>
            </a:r>
            <a:r>
              <a:rPr lang="en-US" dirty="0"/>
              <a:t>Just what it sounds like</a:t>
            </a:r>
          </a:p>
          <a:p>
            <a:r>
              <a:rPr lang="en-US" dirty="0">
                <a:solidFill>
                  <a:srgbClr val="FF6600"/>
                </a:solidFill>
              </a:rPr>
              <a:t>Evaluate: </a:t>
            </a:r>
            <a:r>
              <a:rPr lang="en-US" dirty="0"/>
              <a:t>Determine how accurate the model's predictions are.</a:t>
            </a:r>
          </a:p>
          <a:p>
            <a:pPr marL="0" indent="0">
              <a:buNone/>
            </a:pPr>
            <a:endParaRPr lang="en-US" dirty="0"/>
          </a:p>
        </p:txBody>
      </p:sp>
    </p:spTree>
    <p:extLst>
      <p:ext uri="{BB962C8B-B14F-4D97-AF65-F5344CB8AC3E}">
        <p14:creationId xmlns:p14="http://schemas.microsoft.com/office/powerpoint/2010/main" val="40969363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Scikit</a:t>
            </a:r>
            <a:r>
              <a:rPr lang="en-US" dirty="0" smtClean="0"/>
              <a:t> learn </a:t>
            </a:r>
            <a:endParaRPr lang="en-US" dirty="0"/>
          </a:p>
        </p:txBody>
      </p:sp>
      <p:sp>
        <p:nvSpPr>
          <p:cNvPr id="3" name="Content Placeholder 2"/>
          <p:cNvSpPr>
            <a:spLocks noGrp="1"/>
          </p:cNvSpPr>
          <p:nvPr>
            <p:ph idx="1"/>
          </p:nvPr>
        </p:nvSpPr>
        <p:spPr/>
        <p:txBody>
          <a:bodyPr/>
          <a:lstStyle/>
          <a:p>
            <a:r>
              <a:rPr lang="en-US" dirty="0" err="1"/>
              <a:t>scikit</a:t>
            </a:r>
            <a:r>
              <a:rPr lang="en-US" dirty="0"/>
              <a:t>-learn (abbreviated </a:t>
            </a:r>
            <a:r>
              <a:rPr lang="en-US" dirty="0" err="1"/>
              <a:t>sklearn</a:t>
            </a:r>
            <a:r>
              <a:rPr lang="en-US" dirty="0"/>
              <a:t>) is a high-level machine learning library containing:</a:t>
            </a:r>
          </a:p>
          <a:p>
            <a:endParaRPr lang="en-US" dirty="0"/>
          </a:p>
          <a:p>
            <a:pPr lvl="1"/>
            <a:r>
              <a:rPr lang="en-US" dirty="0"/>
              <a:t>machine learning algorithms</a:t>
            </a:r>
          </a:p>
          <a:p>
            <a:pPr lvl="1"/>
            <a:r>
              <a:rPr lang="en-US" dirty="0"/>
              <a:t>example datasets</a:t>
            </a:r>
          </a:p>
          <a:p>
            <a:pPr lvl="1"/>
            <a:r>
              <a:rPr lang="en-US" dirty="0"/>
              <a:t>data pre-processing &amp; pipelines</a:t>
            </a:r>
          </a:p>
          <a:p>
            <a:endParaRPr lang="en-US" dirty="0"/>
          </a:p>
        </p:txBody>
      </p:sp>
    </p:spTree>
    <p:extLst>
      <p:ext uri="{BB962C8B-B14F-4D97-AF65-F5344CB8AC3E}">
        <p14:creationId xmlns:p14="http://schemas.microsoft.com/office/powerpoint/2010/main" val="19809529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
            </a:r>
            <a:endParaRPr lang="en-US" dirty="0"/>
          </a:p>
        </p:txBody>
      </p:sp>
      <p:sp>
        <p:nvSpPr>
          <p:cNvPr id="3" name="Content Placeholder 2"/>
          <p:cNvSpPr txBox="1">
            <a:spLocks/>
          </p:cNvSpPr>
          <p:nvPr/>
        </p:nvSpPr>
        <p:spPr>
          <a:xfrm>
            <a:off x="457200" y="1600201"/>
            <a:ext cx="8229600" cy="4525963"/>
          </a:xfrm>
          <a:prstGeom prst="rect">
            <a:avLst/>
          </a:prstGeom>
          <a:ln w="76200" cmpd="sng">
            <a:gradFill flip="none" rotWithShape="1">
              <a:gsLst>
                <a:gs pos="98000">
                  <a:schemeClr val="accent6">
                    <a:lumMod val="75000"/>
                  </a:schemeClr>
                </a:gs>
                <a:gs pos="0">
                  <a:prstClr val="white"/>
                </a:gs>
              </a:gsLst>
              <a:path path="circle">
                <a:fillToRect l="50000" t="50000" r="50000" b="50000"/>
              </a:path>
              <a:tileRect/>
            </a:gradFill>
          </a:ln>
        </p:spPr>
        <p:txBody>
          <a:bodyPr>
            <a:normAutofit/>
          </a:bodyPr>
          <a:lstStyle>
            <a:lvl1pPr marL="342900" indent="-342900" algn="l" defTabSz="457200" rtl="0" eaLnBrk="1" latinLnBrk="0" hangingPunct="1">
              <a:spcBef>
                <a:spcPct val="20000"/>
              </a:spcBef>
              <a:buFont typeface="Arial"/>
              <a:buChar char="•"/>
              <a:defRPr sz="32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FFFFFF"/>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186674"/>
                </a:solidFill>
              </a:rPr>
              <a:t>What is machine learning? Components of ML.</a:t>
            </a:r>
          </a:p>
          <a:p>
            <a:r>
              <a:rPr lang="en-US" sz="2800" dirty="0" smtClean="0">
                <a:solidFill>
                  <a:srgbClr val="186674"/>
                </a:solidFill>
              </a:rPr>
              <a:t>Data Science Methodology</a:t>
            </a:r>
          </a:p>
          <a:p>
            <a:r>
              <a:rPr lang="en-US" sz="2800" dirty="0" smtClean="0">
                <a:solidFill>
                  <a:srgbClr val="186674"/>
                </a:solidFill>
              </a:rPr>
              <a:t>Types of Machine Learning </a:t>
            </a:r>
          </a:p>
          <a:p>
            <a:r>
              <a:rPr lang="en-US" sz="2800" dirty="0" smtClean="0">
                <a:solidFill>
                  <a:srgbClr val="186674"/>
                </a:solidFill>
              </a:rPr>
              <a:t>Introduction Linear regression model </a:t>
            </a:r>
          </a:p>
          <a:p>
            <a:r>
              <a:rPr lang="en-US" sz="2800" dirty="0" smtClean="0">
                <a:solidFill>
                  <a:srgbClr val="186674"/>
                </a:solidFill>
              </a:rPr>
              <a:t>Libraries used for machine learning</a:t>
            </a:r>
          </a:p>
          <a:p>
            <a:r>
              <a:rPr lang="en-US" sz="2800" dirty="0" smtClean="0">
                <a:solidFill>
                  <a:srgbClr val="186674"/>
                </a:solidFill>
              </a:rPr>
              <a:t>Implementation of linear regression using </a:t>
            </a:r>
          </a:p>
          <a:p>
            <a:pPr marL="0" indent="0">
              <a:buNone/>
            </a:pPr>
            <a:r>
              <a:rPr lang="en-US" sz="2800" dirty="0">
                <a:solidFill>
                  <a:srgbClr val="186674"/>
                </a:solidFill>
              </a:rPr>
              <a:t> </a:t>
            </a:r>
            <a:r>
              <a:rPr lang="en-US" sz="2800" dirty="0" smtClean="0">
                <a:solidFill>
                  <a:srgbClr val="186674"/>
                </a:solidFill>
              </a:rPr>
              <a:t>   </a:t>
            </a:r>
            <a:r>
              <a:rPr lang="en-US" sz="2800" dirty="0" err="1" smtClean="0">
                <a:solidFill>
                  <a:srgbClr val="186674"/>
                </a:solidFill>
              </a:rPr>
              <a:t>scikit</a:t>
            </a:r>
            <a:r>
              <a:rPr lang="en-US" sz="2800" dirty="0" smtClean="0">
                <a:solidFill>
                  <a:srgbClr val="186674"/>
                </a:solidFill>
              </a:rPr>
              <a:t>-learn</a:t>
            </a:r>
          </a:p>
          <a:p>
            <a:endParaRPr lang="en-US" dirty="0" smtClean="0">
              <a:solidFill>
                <a:srgbClr val="186674"/>
              </a:solidFill>
            </a:endParaRPr>
          </a:p>
          <a:p>
            <a:endParaRPr lang="en-US" dirty="0" smtClean="0">
              <a:solidFill>
                <a:srgbClr val="186674"/>
              </a:solidFill>
            </a:endParaRPr>
          </a:p>
        </p:txBody>
      </p:sp>
      <p:sp>
        <p:nvSpPr>
          <p:cNvPr id="4" name="Title 1"/>
          <p:cNvSpPr txBox="1">
            <a:spLocks/>
          </p:cNvSpPr>
          <p:nvPr/>
        </p:nvSpPr>
        <p:spPr>
          <a:xfrm>
            <a:off x="457200" y="274639"/>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1" kern="1200" baseline="0">
                <a:solidFill>
                  <a:srgbClr val="FFFFFF"/>
                </a:solidFill>
                <a:latin typeface="Abhaya"/>
                <a:ea typeface="+mj-ea"/>
                <a:cs typeface="Abhaya"/>
              </a:defRPr>
            </a:lvl1pPr>
          </a:lstStyle>
          <a:p>
            <a:r>
              <a:rPr lang="en-US" smtClean="0"/>
              <a:t>Intro..</a:t>
            </a:r>
            <a:endParaRPr lang="en-US" dirty="0"/>
          </a:p>
        </p:txBody>
      </p:sp>
      <p:sp>
        <p:nvSpPr>
          <p:cNvPr id="5" name="Title 1"/>
          <p:cNvSpPr txBox="1">
            <a:spLocks/>
          </p:cNvSpPr>
          <p:nvPr/>
        </p:nvSpPr>
        <p:spPr>
          <a:xfrm>
            <a:off x="609600" y="427039"/>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1" kern="1200" baseline="0">
                <a:solidFill>
                  <a:srgbClr val="FFFFFF"/>
                </a:solidFill>
                <a:latin typeface="Abhaya"/>
                <a:ea typeface="+mj-ea"/>
                <a:cs typeface="Abhaya"/>
              </a:defRPr>
            </a:lvl1pPr>
          </a:lstStyle>
          <a:p>
            <a:r>
              <a:rPr lang="en-US" dirty="0" smtClean="0">
                <a:solidFill>
                  <a:srgbClr val="186674"/>
                </a:solidFill>
              </a:rPr>
              <a:t>Learning outcome </a:t>
            </a:r>
            <a:endParaRPr lang="en-US" dirty="0"/>
          </a:p>
        </p:txBody>
      </p:sp>
    </p:spTree>
    <p:extLst>
      <p:ext uri="{BB962C8B-B14F-4D97-AF65-F5344CB8AC3E}">
        <p14:creationId xmlns:p14="http://schemas.microsoft.com/office/powerpoint/2010/main" val="2450898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pic>
        <p:nvPicPr>
          <p:cNvPr id="8" name="Picture 7" descr="Screen Shot 2020-12-12 at 3.08.15 PM.png"/>
          <p:cNvPicPr>
            <a:picLocks noChangeAspect="1"/>
          </p:cNvPicPr>
          <p:nvPr/>
        </p:nvPicPr>
        <p:blipFill rotWithShape="1">
          <a:blip r:embed="rId2">
            <a:extLst>
              <a:ext uri="{28A0092B-C50C-407E-A947-70E740481C1C}">
                <a14:useLocalDpi xmlns:a14="http://schemas.microsoft.com/office/drawing/2010/main" val="0"/>
              </a:ext>
            </a:extLst>
          </a:blip>
          <a:srcRect l="12061" t="21981" r="11666" b="12185"/>
          <a:stretch/>
        </p:blipFill>
        <p:spPr>
          <a:xfrm>
            <a:off x="1102962" y="1796395"/>
            <a:ext cx="6974284" cy="3762415"/>
          </a:xfrm>
          <a:prstGeom prst="rect">
            <a:avLst/>
          </a:prstGeom>
        </p:spPr>
      </p:pic>
    </p:spTree>
    <p:extLst>
      <p:ext uri="{BB962C8B-B14F-4D97-AF65-F5344CB8AC3E}">
        <p14:creationId xmlns:p14="http://schemas.microsoft.com/office/powerpoint/2010/main" val="36131389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pic>
        <p:nvPicPr>
          <p:cNvPr id="5" name="Content Placeholder 4"/>
          <p:cNvPicPr>
            <a:picLocks noGrp="1" noChangeAspect="1"/>
          </p:cNvPicPr>
          <p:nvPr>
            <p:ph idx="1"/>
          </p:nvPr>
        </p:nvPicPr>
        <p:blipFill rotWithShape="1">
          <a:blip r:embed="rId2"/>
          <a:srcRect l="185" r="9587"/>
          <a:stretch/>
        </p:blipFill>
        <p:spPr>
          <a:xfrm>
            <a:off x="457202" y="1600201"/>
            <a:ext cx="7452931" cy="4525963"/>
          </a:xfrm>
        </p:spPr>
      </p:pic>
    </p:spTree>
    <p:extLst>
      <p:ext uri="{BB962C8B-B14F-4D97-AF65-F5344CB8AC3E}">
        <p14:creationId xmlns:p14="http://schemas.microsoft.com/office/powerpoint/2010/main" val="368722462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bhaya li"/>
                <a:cs typeface="Abhaya li"/>
              </a:rPr>
              <a:t>Regression Algorithm</a:t>
            </a:r>
            <a:endParaRPr lang="en-US" dirty="0">
              <a:latin typeface="Abhaya li"/>
              <a:cs typeface="Abhaya li"/>
            </a:endParaRPr>
          </a:p>
        </p:txBody>
      </p:sp>
      <p:sp>
        <p:nvSpPr>
          <p:cNvPr id="3" name="Content Placeholder 2"/>
          <p:cNvSpPr>
            <a:spLocks noGrp="1"/>
          </p:cNvSpPr>
          <p:nvPr>
            <p:ph idx="1"/>
          </p:nvPr>
        </p:nvSpPr>
        <p:spPr/>
        <p:txBody>
          <a:bodyPr>
            <a:normAutofit fontScale="92500" lnSpcReduction="10000"/>
          </a:bodyPr>
          <a:lstStyle/>
          <a:p>
            <a:r>
              <a:rPr lang="en-US" dirty="0" smtClean="0"/>
              <a:t>Ordinal Regression</a:t>
            </a:r>
          </a:p>
          <a:p>
            <a:r>
              <a:rPr lang="en-US" dirty="0" smtClean="0"/>
              <a:t>Poisson Regression</a:t>
            </a:r>
          </a:p>
          <a:p>
            <a:r>
              <a:rPr lang="en-US" dirty="0" smtClean="0"/>
              <a:t>Linear, polynomial, Lasso, Stepwise, Ridge Regression</a:t>
            </a:r>
          </a:p>
          <a:p>
            <a:r>
              <a:rPr lang="en-US" dirty="0" smtClean="0"/>
              <a:t>Bayesian </a:t>
            </a:r>
            <a:r>
              <a:rPr lang="en-US" dirty="0"/>
              <a:t>N</a:t>
            </a:r>
            <a:r>
              <a:rPr lang="en-US" dirty="0" smtClean="0"/>
              <a:t>etwork Regression</a:t>
            </a:r>
          </a:p>
          <a:p>
            <a:r>
              <a:rPr lang="en-US" dirty="0" smtClean="0"/>
              <a:t>Neural Network Regression</a:t>
            </a:r>
          </a:p>
          <a:p>
            <a:r>
              <a:rPr lang="en-US" dirty="0" smtClean="0"/>
              <a:t>Decision Forest Regression</a:t>
            </a:r>
          </a:p>
          <a:p>
            <a:r>
              <a:rPr lang="en-US" dirty="0" smtClean="0"/>
              <a:t>Boosted Decision Tree Regression </a:t>
            </a:r>
          </a:p>
          <a:p>
            <a:r>
              <a:rPr lang="en-US" dirty="0" smtClean="0"/>
              <a:t>K-nearest neighbors (KNN)</a:t>
            </a:r>
            <a:endParaRPr lang="en-US" dirty="0"/>
          </a:p>
        </p:txBody>
      </p:sp>
      <p:cxnSp>
        <p:nvCxnSpPr>
          <p:cNvPr id="7" name="Straight Arrow Connector 6"/>
          <p:cNvCxnSpPr/>
          <p:nvPr/>
        </p:nvCxnSpPr>
        <p:spPr>
          <a:xfrm flipH="1">
            <a:off x="7657197" y="2955089"/>
            <a:ext cx="892710" cy="1"/>
          </a:xfrm>
          <a:prstGeom prst="straightConnector1">
            <a:avLst/>
          </a:prstGeom>
          <a:ln w="762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0857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nodeType="withEffect">
                                  <p:stCondLst>
                                    <p:cond delay="0"/>
                                  </p:stCondLst>
                                  <p:childTnLst>
                                    <p:anim calcmode="discrete" valueType="str">
                                      <p:cBhvr>
                                        <p:cTn id="6" dur="2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Preparation for modeling</a:t>
            </a:r>
            <a:endParaRPr lang="en-US" dirty="0"/>
          </a:p>
        </p:txBody>
      </p:sp>
      <p:sp>
        <p:nvSpPr>
          <p:cNvPr id="3" name="Content Placeholder 2"/>
          <p:cNvSpPr>
            <a:spLocks noGrp="1"/>
          </p:cNvSpPr>
          <p:nvPr>
            <p:ph idx="1"/>
          </p:nvPr>
        </p:nvSpPr>
        <p:spPr/>
        <p:txBody>
          <a:bodyPr/>
          <a:lstStyle/>
          <a:p>
            <a:r>
              <a:rPr lang="en-US" dirty="0"/>
              <a:t>Linear Assumption</a:t>
            </a:r>
          </a:p>
          <a:p>
            <a:r>
              <a:rPr lang="en-US" dirty="0" smtClean="0"/>
              <a:t>Remove Noise </a:t>
            </a:r>
          </a:p>
          <a:p>
            <a:r>
              <a:rPr lang="en-US" dirty="0" smtClean="0"/>
              <a:t>Feature Engineering</a:t>
            </a:r>
          </a:p>
          <a:p>
            <a:r>
              <a:rPr lang="en-US" dirty="0" smtClean="0"/>
              <a:t>Remove </a:t>
            </a:r>
            <a:r>
              <a:rPr lang="en-US" dirty="0" err="1" smtClean="0"/>
              <a:t>Collinearity</a:t>
            </a:r>
            <a:endParaRPr lang="en-US" dirty="0" smtClean="0"/>
          </a:p>
          <a:p>
            <a:r>
              <a:rPr lang="en-US" dirty="0" smtClean="0"/>
              <a:t>Rescale Input </a:t>
            </a:r>
            <a:endParaRPr lang="en-US" dirty="0"/>
          </a:p>
        </p:txBody>
      </p:sp>
    </p:spTree>
    <p:extLst>
      <p:ext uri="{BB962C8B-B14F-4D97-AF65-F5344CB8AC3E}">
        <p14:creationId xmlns:p14="http://schemas.microsoft.com/office/powerpoint/2010/main" val="33676769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805" y="546657"/>
            <a:ext cx="8120997" cy="1037075"/>
          </a:xfrm>
        </p:spPr>
        <p:txBody>
          <a:bodyPr>
            <a:noAutofit/>
          </a:bodyPr>
          <a:lstStyle/>
          <a:p>
            <a:r>
              <a:rPr lang="en-US" sz="3600" dirty="0" smtClean="0"/>
              <a:t>Model Evaluation </a:t>
            </a:r>
            <a:endParaRPr lang="en-US" sz="3600" dirty="0"/>
          </a:p>
        </p:txBody>
      </p:sp>
      <p:sp>
        <p:nvSpPr>
          <p:cNvPr id="3" name="Content Placeholder 2"/>
          <p:cNvSpPr>
            <a:spLocks noGrp="1"/>
          </p:cNvSpPr>
          <p:nvPr>
            <p:ph idx="1"/>
          </p:nvPr>
        </p:nvSpPr>
        <p:spPr>
          <a:ln w="76200" cmpd="sng">
            <a:gradFill flip="none" rotWithShape="1">
              <a:gsLst>
                <a:gs pos="98000">
                  <a:schemeClr val="accent6">
                    <a:lumMod val="75000"/>
                  </a:schemeClr>
                </a:gs>
                <a:gs pos="0">
                  <a:prstClr val="white"/>
                </a:gs>
              </a:gsLst>
              <a:path path="circle">
                <a:fillToRect l="50000" t="50000" r="50000" b="50000"/>
              </a:path>
              <a:tileRect/>
            </a:gradFill>
          </a:ln>
        </p:spPr>
        <p:txBody>
          <a:bodyPr>
            <a:normAutofit/>
          </a:bodyPr>
          <a:lstStyle/>
          <a:p>
            <a:pPr marL="0" indent="0">
              <a:buNone/>
            </a:pPr>
            <a:r>
              <a:rPr lang="en-US" dirty="0" smtClean="0"/>
              <a:t>Regression </a:t>
            </a:r>
            <a:r>
              <a:rPr lang="en-US" dirty="0"/>
              <a:t>Evaluation Metrics</a:t>
            </a:r>
            <a:endParaRPr lang="en-US" dirty="0" smtClean="0"/>
          </a:p>
          <a:p>
            <a:r>
              <a:rPr lang="en-US" dirty="0"/>
              <a:t>Mean Squared Error (MSE)</a:t>
            </a:r>
            <a:r>
              <a:rPr lang="en-US" dirty="0" smtClean="0"/>
              <a:t>,</a:t>
            </a:r>
          </a:p>
          <a:p>
            <a:r>
              <a:rPr lang="en-US" dirty="0" smtClean="0"/>
              <a:t>Root </a:t>
            </a:r>
            <a:r>
              <a:rPr lang="en-US" dirty="0"/>
              <a:t>Mean Square Error (RMSE) &amp; </a:t>
            </a:r>
            <a:endParaRPr lang="en-US" dirty="0" smtClean="0"/>
          </a:p>
          <a:p>
            <a:r>
              <a:rPr lang="en-US" dirty="0" smtClean="0"/>
              <a:t>Mean </a:t>
            </a:r>
            <a:r>
              <a:rPr lang="en-US" dirty="0"/>
              <a:t>Absolute Error (MAE</a:t>
            </a:r>
            <a:r>
              <a:rPr lang="en-US" dirty="0" smtClean="0"/>
              <a:t>)</a:t>
            </a:r>
          </a:p>
          <a:p>
            <a:r>
              <a:rPr lang="en-US" dirty="0"/>
              <a:t>R-squared (Coefficient of Determination)</a:t>
            </a:r>
          </a:p>
          <a:p>
            <a:endParaRPr lang="en-US" dirty="0" smtClean="0"/>
          </a:p>
          <a:p>
            <a:endParaRPr lang="en-US" dirty="0"/>
          </a:p>
          <a:p>
            <a:endParaRPr lang="en-US" dirty="0"/>
          </a:p>
        </p:txBody>
      </p:sp>
    </p:spTree>
    <p:extLst>
      <p:ext uri="{BB962C8B-B14F-4D97-AF65-F5344CB8AC3E}">
        <p14:creationId xmlns:p14="http://schemas.microsoft.com/office/powerpoint/2010/main" val="9922889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courses </a:t>
            </a:r>
            <a:endParaRPr lang="en-US" dirty="0"/>
          </a:p>
        </p:txBody>
      </p:sp>
      <p:sp>
        <p:nvSpPr>
          <p:cNvPr id="3" name="Content Placeholder 2"/>
          <p:cNvSpPr>
            <a:spLocks noGrp="1"/>
          </p:cNvSpPr>
          <p:nvPr>
            <p:ph idx="1"/>
          </p:nvPr>
        </p:nvSpPr>
        <p:spPr>
          <a:xfrm>
            <a:off x="457200" y="1197805"/>
            <a:ext cx="8229600" cy="4525963"/>
          </a:xfrm>
        </p:spPr>
        <p:txBody>
          <a:bodyPr>
            <a:normAutofit fontScale="92500" lnSpcReduction="10000"/>
          </a:bodyPr>
          <a:lstStyle/>
          <a:p>
            <a:r>
              <a:rPr lang="en-US" sz="3000" dirty="0" smtClean="0"/>
              <a:t>https://www.kaggle.com/learn/overview</a:t>
            </a:r>
          </a:p>
          <a:p>
            <a:r>
              <a:rPr lang="en-US" sz="3000" dirty="0" smtClean="0"/>
              <a:t>https://</a:t>
            </a:r>
            <a:r>
              <a:rPr lang="en-US" sz="3000" dirty="0" err="1" smtClean="0"/>
              <a:t>developers.google.com</a:t>
            </a:r>
            <a:r>
              <a:rPr lang="en-US" sz="3000" dirty="0" smtClean="0"/>
              <a:t>/machine-learning/crash-course</a:t>
            </a:r>
          </a:p>
          <a:p>
            <a:r>
              <a:rPr lang="en-US" sz="3000" dirty="0" err="1" smtClean="0"/>
              <a:t>Andreww</a:t>
            </a:r>
            <a:r>
              <a:rPr lang="en-US" sz="3000" dirty="0" smtClean="0"/>
              <a:t> Ng’s Machine learning course</a:t>
            </a:r>
          </a:p>
          <a:p>
            <a:r>
              <a:rPr lang="en-US" sz="3000" dirty="0" smtClean="0">
                <a:solidFill>
                  <a:srgbClr val="E46C0A"/>
                </a:solidFill>
              </a:rPr>
              <a:t>IBM Data Science Professional Certificate (PAID)</a:t>
            </a:r>
          </a:p>
          <a:p>
            <a:r>
              <a:rPr lang="en-US" sz="3000" dirty="0" smtClean="0"/>
              <a:t>Machine Learning with </a:t>
            </a:r>
            <a:r>
              <a:rPr lang="en-US" sz="3000" dirty="0" err="1" smtClean="0"/>
              <a:t>TensorFlow</a:t>
            </a:r>
            <a:r>
              <a:rPr lang="en-US" sz="3000" dirty="0" smtClean="0"/>
              <a:t> on Google Cloud Platform Specialization</a:t>
            </a:r>
            <a:endParaRPr lang="en-US" sz="3000" dirty="0" smtClean="0">
              <a:solidFill>
                <a:srgbClr val="E46C0A"/>
              </a:solidFill>
            </a:endParaRPr>
          </a:p>
          <a:p>
            <a:r>
              <a:rPr lang="en-US" sz="3000" dirty="0" smtClean="0"/>
              <a:t>Machine Learning Data Science Course (Harvard University)</a:t>
            </a:r>
          </a:p>
          <a:p>
            <a:r>
              <a:rPr lang="en-US" sz="3000" dirty="0" err="1" smtClean="0"/>
              <a:t>Fast.ai</a:t>
            </a:r>
            <a:r>
              <a:rPr lang="en-US" sz="3000" dirty="0" smtClean="0"/>
              <a:t> course</a:t>
            </a:r>
          </a:p>
          <a:p>
            <a:endParaRPr lang="en-US" dirty="0" smtClean="0"/>
          </a:p>
          <a:p>
            <a:endParaRPr lang="en-US" dirty="0" smtClean="0"/>
          </a:p>
          <a:p>
            <a:endParaRPr lang="en-US" dirty="0" smtClean="0">
              <a:solidFill>
                <a:srgbClr val="E46C0A"/>
              </a:solidFill>
            </a:endParaRPr>
          </a:p>
          <a:p>
            <a:endParaRPr lang="en-US" dirty="0" smtClean="0">
              <a:solidFill>
                <a:srgbClr val="E46C0A"/>
              </a:solidFill>
            </a:endParaRPr>
          </a:p>
          <a:p>
            <a:pPr marL="0" indent="0">
              <a:buNone/>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6547222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Courses </a:t>
            </a:r>
            <a:endParaRPr lang="en-US" dirty="0"/>
          </a:p>
        </p:txBody>
      </p:sp>
      <p:sp>
        <p:nvSpPr>
          <p:cNvPr id="3" name="Content Placeholder 2"/>
          <p:cNvSpPr>
            <a:spLocks noGrp="1"/>
          </p:cNvSpPr>
          <p:nvPr>
            <p:ph idx="1"/>
          </p:nvPr>
        </p:nvSpPr>
        <p:spPr>
          <a:xfrm>
            <a:off x="457200" y="1600201"/>
            <a:ext cx="6271982" cy="4525963"/>
          </a:xfrm>
        </p:spPr>
        <p:txBody>
          <a:bodyPr>
            <a:normAutofit/>
          </a:bodyPr>
          <a:lstStyle/>
          <a:p>
            <a:r>
              <a:rPr lang="en-US" dirty="0" smtClean="0"/>
              <a:t>Pandas for Data Analysis</a:t>
            </a:r>
          </a:p>
          <a:p>
            <a:r>
              <a:rPr lang="en-US" dirty="0" smtClean="0"/>
              <a:t>SQL Basics for Data Science </a:t>
            </a:r>
          </a:p>
          <a:p>
            <a:endParaRPr lang="en-US" dirty="0" smtClean="0"/>
          </a:p>
          <a:p>
            <a:endParaRPr lang="en-US" dirty="0"/>
          </a:p>
          <a:p>
            <a:endParaRPr lang="en-US" dirty="0"/>
          </a:p>
        </p:txBody>
      </p:sp>
      <p:sp>
        <p:nvSpPr>
          <p:cNvPr id="8" name="Rectangle 7"/>
          <p:cNvSpPr/>
          <p:nvPr/>
        </p:nvSpPr>
        <p:spPr>
          <a:xfrm>
            <a:off x="2223332" y="3336451"/>
            <a:ext cx="4347091" cy="1107996"/>
          </a:xfrm>
          <a:prstGeom prst="rect">
            <a:avLst/>
          </a:prstGeom>
          <a:ln>
            <a:solidFill>
              <a:srgbClr val="FFFFFF"/>
            </a:solidFill>
          </a:ln>
        </p:spPr>
        <p:txBody>
          <a:bodyPr wrap="square">
            <a:spAutoFit/>
          </a:bodyPr>
          <a:lstStyle/>
          <a:p>
            <a:r>
              <a:rPr lang="en-US" sz="2400" b="1" dirty="0" smtClean="0">
                <a:solidFill>
                  <a:srgbClr val="FFFFFF"/>
                </a:solidFill>
              </a:rPr>
              <a:t>Complete a project and add to your </a:t>
            </a:r>
            <a:r>
              <a:rPr lang="en-US" sz="2400" b="1" dirty="0" err="1" smtClean="0">
                <a:solidFill>
                  <a:srgbClr val="FFFFFF"/>
                </a:solidFill>
              </a:rPr>
              <a:t>Github</a:t>
            </a:r>
            <a:r>
              <a:rPr lang="en-US" sz="2400" b="1" dirty="0" smtClean="0">
                <a:solidFill>
                  <a:srgbClr val="FFFFFF"/>
                </a:solidFill>
              </a:rPr>
              <a:t> portfolio</a:t>
            </a:r>
          </a:p>
          <a:p>
            <a:endParaRPr lang="en-US" dirty="0">
              <a:solidFill>
                <a:srgbClr val="FFFFFF"/>
              </a:solidFill>
            </a:endParaRPr>
          </a:p>
        </p:txBody>
      </p:sp>
    </p:spTree>
    <p:extLst>
      <p:ext uri="{BB962C8B-B14F-4D97-AF65-F5344CB8AC3E}">
        <p14:creationId xmlns:p14="http://schemas.microsoft.com/office/powerpoint/2010/main" val="15142367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for Data Analysis</a:t>
            </a:r>
          </a:p>
        </p:txBody>
      </p:sp>
      <p:sp>
        <p:nvSpPr>
          <p:cNvPr id="3" name="Content Placeholder 2"/>
          <p:cNvSpPr>
            <a:spLocks noGrp="1"/>
          </p:cNvSpPr>
          <p:nvPr>
            <p:ph idx="1"/>
          </p:nvPr>
        </p:nvSpPr>
        <p:spPr>
          <a:xfrm>
            <a:off x="457200" y="1600201"/>
            <a:ext cx="6271982" cy="4525963"/>
          </a:xfrm>
        </p:spPr>
        <p:txBody>
          <a:bodyPr>
            <a:normAutofit/>
          </a:bodyPr>
          <a:lstStyle/>
          <a:p>
            <a:pPr marL="0" indent="0">
              <a:buNone/>
            </a:pPr>
            <a:r>
              <a:rPr lang="en-US" b="1" dirty="0"/>
              <a:t>Getting Started with pandas</a:t>
            </a:r>
          </a:p>
          <a:p>
            <a:endParaRPr lang="en-US" dirty="0"/>
          </a:p>
          <a:p>
            <a:endParaRPr lang="en-US" dirty="0"/>
          </a:p>
        </p:txBody>
      </p:sp>
      <p:sp>
        <p:nvSpPr>
          <p:cNvPr id="7" name="Rectangle 6"/>
          <p:cNvSpPr/>
          <p:nvPr/>
        </p:nvSpPr>
        <p:spPr>
          <a:xfrm>
            <a:off x="592563" y="2310557"/>
            <a:ext cx="4572000" cy="2031325"/>
          </a:xfrm>
          <a:prstGeom prst="rect">
            <a:avLst/>
          </a:prstGeom>
        </p:spPr>
        <p:txBody>
          <a:bodyPr>
            <a:spAutoFit/>
          </a:bodyPr>
          <a:lstStyle/>
          <a:p>
            <a:endParaRPr lang="en-US" dirty="0">
              <a:solidFill>
                <a:srgbClr val="FFFFFF"/>
              </a:solidFill>
            </a:endParaRPr>
          </a:p>
          <a:p>
            <a:r>
              <a:rPr lang="en-US" dirty="0">
                <a:solidFill>
                  <a:srgbClr val="FFFFFF"/>
                </a:solidFill>
              </a:rPr>
              <a:t>Package Overview</a:t>
            </a:r>
          </a:p>
          <a:p>
            <a:r>
              <a:rPr lang="en-US" dirty="0">
                <a:solidFill>
                  <a:srgbClr val="FFFFFF"/>
                </a:solidFill>
              </a:rPr>
              <a:t>Exploring panda</a:t>
            </a:r>
          </a:p>
          <a:p>
            <a:r>
              <a:rPr lang="en-US" dirty="0">
                <a:solidFill>
                  <a:srgbClr val="FFFFFF"/>
                </a:solidFill>
              </a:rPr>
              <a:t>Essential Basic Functionality</a:t>
            </a:r>
          </a:p>
          <a:p>
            <a:r>
              <a:rPr lang="en-US" dirty="0">
                <a:solidFill>
                  <a:srgbClr val="FFFFFF"/>
                </a:solidFill>
              </a:rPr>
              <a:t>Introduction to Data Structures</a:t>
            </a:r>
          </a:p>
          <a:p>
            <a:r>
              <a:rPr lang="en-US" dirty="0">
                <a:solidFill>
                  <a:srgbClr val="FFFFFF"/>
                </a:solidFill>
              </a:rPr>
              <a:t>Comparison with Other Tools</a:t>
            </a:r>
          </a:p>
          <a:p>
            <a:r>
              <a:rPr lang="en-US" dirty="0">
                <a:solidFill>
                  <a:srgbClr val="FFFFFF"/>
                </a:solidFill>
              </a:rPr>
              <a:t>User Guide</a:t>
            </a:r>
          </a:p>
        </p:txBody>
      </p:sp>
    </p:spTree>
    <p:extLst>
      <p:ext uri="{BB962C8B-B14F-4D97-AF65-F5344CB8AC3E}">
        <p14:creationId xmlns:p14="http://schemas.microsoft.com/office/powerpoint/2010/main" val="328442692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Courses </a:t>
            </a:r>
            <a:endParaRPr lang="en-US" dirty="0"/>
          </a:p>
        </p:txBody>
      </p:sp>
      <p:sp>
        <p:nvSpPr>
          <p:cNvPr id="3" name="Content Placeholder 2"/>
          <p:cNvSpPr>
            <a:spLocks noGrp="1"/>
          </p:cNvSpPr>
          <p:nvPr>
            <p:ph idx="1"/>
          </p:nvPr>
        </p:nvSpPr>
        <p:spPr>
          <a:xfrm>
            <a:off x="457200" y="1600201"/>
            <a:ext cx="6271982" cy="4525963"/>
          </a:xfrm>
        </p:spPr>
        <p:txBody>
          <a:bodyPr>
            <a:normAutofit/>
          </a:bodyPr>
          <a:lstStyle/>
          <a:p>
            <a:r>
              <a:rPr lang="en-US" dirty="0" smtClean="0"/>
              <a:t>Pandas for Data Analysis</a:t>
            </a:r>
          </a:p>
          <a:p>
            <a:endParaRPr lang="en-US" dirty="0"/>
          </a:p>
          <a:p>
            <a:endParaRPr lang="en-US" dirty="0"/>
          </a:p>
        </p:txBody>
      </p:sp>
      <p:sp>
        <p:nvSpPr>
          <p:cNvPr id="7" name="Rectangle 6"/>
          <p:cNvSpPr/>
          <p:nvPr/>
        </p:nvSpPr>
        <p:spPr>
          <a:xfrm>
            <a:off x="592563" y="2310556"/>
            <a:ext cx="4572000" cy="2123658"/>
          </a:xfrm>
          <a:prstGeom prst="rect">
            <a:avLst/>
          </a:prstGeom>
        </p:spPr>
        <p:txBody>
          <a:bodyPr>
            <a:spAutoFit/>
          </a:bodyPr>
          <a:lstStyle/>
          <a:p>
            <a:r>
              <a:rPr lang="en-US" sz="2400" b="1" dirty="0">
                <a:solidFill>
                  <a:srgbClr val="FFFFFF"/>
                </a:solidFill>
              </a:rPr>
              <a:t>Getting Started with pandas</a:t>
            </a:r>
          </a:p>
          <a:p>
            <a:endParaRPr lang="en-US" dirty="0">
              <a:solidFill>
                <a:srgbClr val="FFFFFF"/>
              </a:solidFill>
            </a:endParaRPr>
          </a:p>
          <a:p>
            <a:r>
              <a:rPr lang="en-US" dirty="0">
                <a:solidFill>
                  <a:srgbClr val="FFFFFF"/>
                </a:solidFill>
              </a:rPr>
              <a:t>Package Overview</a:t>
            </a:r>
          </a:p>
          <a:p>
            <a:r>
              <a:rPr lang="en-US" dirty="0">
                <a:solidFill>
                  <a:srgbClr val="FFFFFF"/>
                </a:solidFill>
              </a:rPr>
              <a:t>Exploring panda</a:t>
            </a:r>
          </a:p>
          <a:p>
            <a:r>
              <a:rPr lang="en-US" dirty="0">
                <a:solidFill>
                  <a:srgbClr val="FFFFFF"/>
                </a:solidFill>
              </a:rPr>
              <a:t>Essential Basic Functionality</a:t>
            </a:r>
          </a:p>
          <a:p>
            <a:r>
              <a:rPr lang="en-US" dirty="0">
                <a:solidFill>
                  <a:srgbClr val="FFFFFF"/>
                </a:solidFill>
              </a:rPr>
              <a:t>Introduction to Data Structures</a:t>
            </a:r>
          </a:p>
          <a:p>
            <a:r>
              <a:rPr lang="en-US" dirty="0">
                <a:solidFill>
                  <a:srgbClr val="FFFFFF"/>
                </a:solidFill>
              </a:rPr>
              <a:t>Comparison with Other </a:t>
            </a:r>
            <a:r>
              <a:rPr lang="en-US" dirty="0" smtClean="0">
                <a:solidFill>
                  <a:srgbClr val="FFFFFF"/>
                </a:solidFill>
              </a:rPr>
              <a:t>Tools</a:t>
            </a:r>
            <a:endParaRPr lang="en-US" dirty="0">
              <a:solidFill>
                <a:srgbClr val="FFFFFF"/>
              </a:solidFill>
            </a:endParaRPr>
          </a:p>
        </p:txBody>
      </p:sp>
    </p:spTree>
    <p:extLst>
      <p:ext uri="{BB962C8B-B14F-4D97-AF65-F5344CB8AC3E}">
        <p14:creationId xmlns:p14="http://schemas.microsoft.com/office/powerpoint/2010/main" val="264213997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Pandas for Data </a:t>
            </a:r>
            <a:r>
              <a:rPr lang="en-US" dirty="0" smtClean="0"/>
              <a:t>Analysis</a:t>
            </a:r>
            <a:endParaRPr lang="en-US" dirty="0"/>
          </a:p>
        </p:txBody>
      </p:sp>
      <p:sp>
        <p:nvSpPr>
          <p:cNvPr id="6" name="Rectangle 5"/>
          <p:cNvSpPr/>
          <p:nvPr/>
        </p:nvSpPr>
        <p:spPr>
          <a:xfrm>
            <a:off x="224909" y="1849548"/>
            <a:ext cx="4572000" cy="4893648"/>
          </a:xfrm>
          <a:prstGeom prst="rect">
            <a:avLst/>
          </a:prstGeom>
          <a:ln>
            <a:solidFill>
              <a:schemeClr val="bg1"/>
            </a:solidFill>
          </a:ln>
        </p:spPr>
        <p:txBody>
          <a:bodyPr>
            <a:spAutoFit/>
          </a:bodyPr>
          <a:lstStyle/>
          <a:p>
            <a:r>
              <a:rPr lang="en-US" sz="2400" b="1" dirty="0" smtClean="0">
                <a:solidFill>
                  <a:schemeClr val="bg1"/>
                </a:solidFill>
              </a:rPr>
              <a:t>User Guide</a:t>
            </a:r>
          </a:p>
          <a:p>
            <a:r>
              <a:rPr lang="en-US" dirty="0" smtClean="0">
                <a:solidFill>
                  <a:schemeClr val="bg1"/>
                </a:solidFill>
              </a:rPr>
              <a:t>Indexing </a:t>
            </a:r>
            <a:r>
              <a:rPr lang="en-US" dirty="0">
                <a:solidFill>
                  <a:schemeClr val="bg1"/>
                </a:solidFill>
              </a:rPr>
              <a:t>and Selecting Data</a:t>
            </a:r>
          </a:p>
          <a:p>
            <a:r>
              <a:rPr lang="en-US" dirty="0" err="1">
                <a:solidFill>
                  <a:schemeClr val="bg1"/>
                </a:solidFill>
              </a:rPr>
              <a:t>MultiIndex</a:t>
            </a:r>
            <a:r>
              <a:rPr lang="en-US" dirty="0">
                <a:solidFill>
                  <a:schemeClr val="bg1"/>
                </a:solidFill>
              </a:rPr>
              <a:t>/Advanced Indexing</a:t>
            </a:r>
          </a:p>
          <a:p>
            <a:r>
              <a:rPr lang="en-US" dirty="0">
                <a:solidFill>
                  <a:schemeClr val="bg1"/>
                </a:solidFill>
              </a:rPr>
              <a:t>Merge, Join, and Concatenate</a:t>
            </a:r>
          </a:p>
          <a:p>
            <a:r>
              <a:rPr lang="en-US" dirty="0">
                <a:solidFill>
                  <a:schemeClr val="bg1"/>
                </a:solidFill>
              </a:rPr>
              <a:t>Reshaping and Pivot Tables</a:t>
            </a:r>
          </a:p>
          <a:p>
            <a:r>
              <a:rPr lang="en-US" dirty="0">
                <a:solidFill>
                  <a:schemeClr val="bg1"/>
                </a:solidFill>
              </a:rPr>
              <a:t>Working with Text Data, Missing Data, and Categorical Data</a:t>
            </a:r>
          </a:p>
          <a:p>
            <a:r>
              <a:rPr lang="en-US" dirty="0" err="1">
                <a:solidFill>
                  <a:schemeClr val="bg1"/>
                </a:solidFill>
              </a:rPr>
              <a:t>Nullable</a:t>
            </a:r>
            <a:r>
              <a:rPr lang="en-US" dirty="0">
                <a:solidFill>
                  <a:schemeClr val="bg1"/>
                </a:solidFill>
              </a:rPr>
              <a:t> Integer Data Type</a:t>
            </a:r>
          </a:p>
          <a:p>
            <a:r>
              <a:rPr lang="en-US" dirty="0" err="1">
                <a:solidFill>
                  <a:schemeClr val="bg1"/>
                </a:solidFill>
              </a:rPr>
              <a:t>Visualisations</a:t>
            </a:r>
            <a:endParaRPr lang="en-US" dirty="0">
              <a:solidFill>
                <a:schemeClr val="bg1"/>
              </a:solidFill>
            </a:endParaRPr>
          </a:p>
          <a:p>
            <a:r>
              <a:rPr lang="en-US" dirty="0">
                <a:solidFill>
                  <a:schemeClr val="bg1"/>
                </a:solidFill>
              </a:rPr>
              <a:t>Computational Tools</a:t>
            </a:r>
          </a:p>
          <a:p>
            <a:r>
              <a:rPr lang="en-US" dirty="0">
                <a:solidFill>
                  <a:schemeClr val="bg1"/>
                </a:solidFill>
              </a:rPr>
              <a:t>Group By: Split-Apply-Combine</a:t>
            </a:r>
          </a:p>
          <a:p>
            <a:r>
              <a:rPr lang="en-US" dirty="0">
                <a:solidFill>
                  <a:schemeClr val="bg1"/>
                </a:solidFill>
              </a:rPr>
              <a:t>Time Series and Time Deltas</a:t>
            </a:r>
          </a:p>
          <a:p>
            <a:r>
              <a:rPr lang="en-US" dirty="0" err="1">
                <a:solidFill>
                  <a:schemeClr val="bg1"/>
                </a:solidFill>
              </a:rPr>
              <a:t>Stylings</a:t>
            </a:r>
            <a:endParaRPr lang="en-US" dirty="0">
              <a:solidFill>
                <a:schemeClr val="bg1"/>
              </a:solidFill>
            </a:endParaRPr>
          </a:p>
          <a:p>
            <a:r>
              <a:rPr lang="en-US" dirty="0">
                <a:solidFill>
                  <a:schemeClr val="bg1"/>
                </a:solidFill>
              </a:rPr>
              <a:t>Options and Settings</a:t>
            </a:r>
          </a:p>
          <a:p>
            <a:r>
              <a:rPr lang="en-US" dirty="0">
                <a:solidFill>
                  <a:schemeClr val="bg1"/>
                </a:solidFill>
              </a:rPr>
              <a:t>Enhancing Performance</a:t>
            </a:r>
          </a:p>
          <a:p>
            <a:r>
              <a:rPr lang="en-US" dirty="0">
                <a:solidFill>
                  <a:schemeClr val="bg1"/>
                </a:solidFill>
              </a:rPr>
              <a:t>Sparse Data Structures</a:t>
            </a:r>
          </a:p>
          <a:p>
            <a:r>
              <a:rPr lang="en-US" dirty="0">
                <a:solidFill>
                  <a:schemeClr val="bg1"/>
                </a:solidFill>
              </a:rPr>
              <a:t>pandas Ecosystem</a:t>
            </a:r>
          </a:p>
        </p:txBody>
      </p:sp>
      <p:sp>
        <p:nvSpPr>
          <p:cNvPr id="7" name="Rectangle 6"/>
          <p:cNvSpPr/>
          <p:nvPr/>
        </p:nvSpPr>
        <p:spPr>
          <a:xfrm>
            <a:off x="4796910" y="3336451"/>
            <a:ext cx="4347091" cy="1569660"/>
          </a:xfrm>
          <a:prstGeom prst="rect">
            <a:avLst/>
          </a:prstGeom>
          <a:ln>
            <a:solidFill>
              <a:srgbClr val="FFFFFF"/>
            </a:solidFill>
          </a:ln>
        </p:spPr>
        <p:txBody>
          <a:bodyPr wrap="square">
            <a:spAutoFit/>
          </a:bodyPr>
          <a:lstStyle/>
          <a:p>
            <a:r>
              <a:rPr lang="en-US" sz="2400" b="1" dirty="0">
                <a:solidFill>
                  <a:srgbClr val="FFFFFF"/>
                </a:solidFill>
              </a:rPr>
              <a:t>Statistics and Machine Learning</a:t>
            </a:r>
          </a:p>
          <a:p>
            <a:r>
              <a:rPr lang="en-US" dirty="0" err="1">
                <a:solidFill>
                  <a:srgbClr val="FFFFFF"/>
                </a:solidFill>
              </a:rPr>
              <a:t>Visualisation</a:t>
            </a:r>
            <a:endParaRPr lang="en-US" dirty="0">
              <a:solidFill>
                <a:srgbClr val="FFFFFF"/>
              </a:solidFill>
            </a:endParaRPr>
          </a:p>
          <a:p>
            <a:r>
              <a:rPr lang="en-US" dirty="0">
                <a:solidFill>
                  <a:srgbClr val="FFFFFF"/>
                </a:solidFill>
              </a:rPr>
              <a:t>IDE</a:t>
            </a:r>
          </a:p>
          <a:p>
            <a:r>
              <a:rPr lang="en-US" dirty="0">
                <a:solidFill>
                  <a:srgbClr val="FFFFFF"/>
                </a:solidFill>
              </a:rPr>
              <a:t>Data Validation</a:t>
            </a:r>
          </a:p>
          <a:p>
            <a:r>
              <a:rPr lang="en-US" dirty="0">
                <a:solidFill>
                  <a:srgbClr val="FFFFFF"/>
                </a:solidFill>
              </a:rPr>
              <a:t>Extension Data Types</a:t>
            </a:r>
          </a:p>
        </p:txBody>
      </p:sp>
    </p:spTree>
    <p:extLst>
      <p:ext uri="{BB962C8B-B14F-4D97-AF65-F5344CB8AC3E}">
        <p14:creationId xmlns:p14="http://schemas.microsoft.com/office/powerpoint/2010/main" val="2417156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4525963"/>
          </a:xfrm>
          <a:ln w="76200" cmpd="sng">
            <a:gradFill flip="none" rotWithShape="1">
              <a:gsLst>
                <a:gs pos="98000">
                  <a:schemeClr val="accent6">
                    <a:lumMod val="75000"/>
                  </a:schemeClr>
                </a:gs>
                <a:gs pos="0">
                  <a:prstClr val="white"/>
                </a:gs>
              </a:gsLst>
              <a:path path="circle">
                <a:fillToRect l="50000" t="50000" r="50000" b="50000"/>
              </a:path>
              <a:tileRect/>
            </a:gradFill>
          </a:ln>
        </p:spPr>
        <p:txBody>
          <a:bodyPr>
            <a:normAutofit/>
          </a:bodyPr>
          <a:lstStyle/>
          <a:p>
            <a:pPr marL="0" indent="0">
              <a:buNone/>
            </a:pPr>
            <a:r>
              <a:rPr lang="en-US" dirty="0"/>
              <a:t>1. Your background </a:t>
            </a:r>
            <a:br>
              <a:rPr lang="en-US" dirty="0"/>
            </a:br>
            <a:r>
              <a:rPr lang="en-US" dirty="0"/>
              <a:t/>
            </a:r>
            <a:br>
              <a:rPr lang="en-US" dirty="0"/>
            </a:br>
            <a:r>
              <a:rPr lang="en-US" dirty="0"/>
              <a:t>2. Where are you going to apply your ML knowledge?</a:t>
            </a:r>
            <a:br>
              <a:rPr lang="en-US" dirty="0"/>
            </a:br>
            <a:r>
              <a:rPr lang="en-US" dirty="0"/>
              <a:t/>
            </a:r>
            <a:br>
              <a:rPr lang="en-US" dirty="0"/>
            </a:br>
            <a:r>
              <a:rPr lang="en-US" dirty="0"/>
              <a:t>3. Your expectation from this class</a:t>
            </a:r>
          </a:p>
        </p:txBody>
      </p:sp>
      <p:sp>
        <p:nvSpPr>
          <p:cNvPr id="4" name="Title 1"/>
          <p:cNvSpPr>
            <a:spLocks noGrp="1"/>
          </p:cNvSpPr>
          <p:nvPr>
            <p:ph type="title"/>
          </p:nvPr>
        </p:nvSpPr>
        <p:spPr>
          <a:xfrm>
            <a:off x="457200" y="274639"/>
            <a:ext cx="8229600" cy="1143000"/>
          </a:xfrm>
        </p:spPr>
        <p:txBody>
          <a:bodyPr/>
          <a:lstStyle/>
          <a:p>
            <a:r>
              <a:rPr lang="en-US" dirty="0" smtClean="0"/>
              <a:t>Intro..</a:t>
            </a:r>
            <a:endParaRPr lang="en-US" dirty="0"/>
          </a:p>
        </p:txBody>
      </p:sp>
    </p:spTree>
    <p:extLst>
      <p:ext uri="{BB962C8B-B14F-4D97-AF65-F5344CB8AC3E}">
        <p14:creationId xmlns:p14="http://schemas.microsoft.com/office/powerpoint/2010/main" val="23172214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 </a:t>
            </a:r>
            <a:endParaRPr lang="en-US" dirty="0"/>
          </a:p>
        </p:txBody>
      </p:sp>
      <p:sp>
        <p:nvSpPr>
          <p:cNvPr id="3" name="Content Placeholder 2"/>
          <p:cNvSpPr>
            <a:spLocks noGrp="1"/>
          </p:cNvSpPr>
          <p:nvPr>
            <p:ph idx="1"/>
          </p:nvPr>
        </p:nvSpPr>
        <p:spPr/>
        <p:txBody>
          <a:bodyPr/>
          <a:lstStyle/>
          <a:p>
            <a:r>
              <a:rPr lang="en-US" dirty="0" smtClean="0"/>
              <a:t>Feature extraction</a:t>
            </a:r>
            <a:endParaRPr lang="en-US" dirty="0"/>
          </a:p>
        </p:txBody>
      </p:sp>
    </p:spTree>
    <p:extLst>
      <p:ext uri="{BB962C8B-B14F-4D97-AF65-F5344CB8AC3E}">
        <p14:creationId xmlns:p14="http://schemas.microsoft.com/office/powerpoint/2010/main" val="318628227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Google Shape;212;p24"/>
          <p:cNvSpPr/>
          <p:nvPr/>
        </p:nvSpPr>
        <p:spPr>
          <a:xfrm>
            <a:off x="4322719" y="1356911"/>
            <a:ext cx="4307124" cy="3990240"/>
          </a:xfrm>
          <a:prstGeom prst="roundRect">
            <a:avLst>
              <a:gd name="adj" fmla="val 5414"/>
            </a:avLst>
          </a:prstGeom>
          <a:gradFill>
            <a:gsLst>
              <a:gs pos="0">
                <a:schemeClr val="accent6">
                  <a:lumMod val="20000"/>
                  <a:lumOff val="80000"/>
                </a:schemeClr>
              </a:gs>
              <a:gs pos="100000">
                <a:srgbClr val="FFD786"/>
              </a:gs>
            </a:gsLst>
            <a:path path="circle">
              <a:fillToRect l="50000" t="50000" r="50000" b="50000"/>
            </a:path>
            <a:tileRect/>
          </a:gradFill>
          <a:ln>
            <a:noFill/>
          </a:ln>
        </p:spPr>
        <p:txBody>
          <a:bodyPr spcFirstLastPara="1" wrap="square" lIns="45725" tIns="22850" rIns="45725" bIns="22850" anchor="ctr" anchorCtr="0">
            <a:noAutofit/>
          </a:bodyPr>
          <a:lstStyle/>
          <a:p>
            <a:pPr algn="ctr">
              <a:buClr>
                <a:srgbClr val="000000"/>
              </a:buClr>
              <a:buSzPts val="1400"/>
              <a:buFont typeface="Arial"/>
              <a:buNone/>
            </a:pPr>
            <a:endParaRPr sz="1400" dirty="0">
              <a:solidFill>
                <a:schemeClr val="lt1"/>
              </a:solidFill>
              <a:latin typeface="Source Sans Pro"/>
              <a:ea typeface="Source Sans Pro"/>
              <a:cs typeface="Source Sans Pro"/>
              <a:sym typeface="Source Sans Pro"/>
            </a:endParaRPr>
          </a:p>
        </p:txBody>
      </p:sp>
      <p:sp>
        <p:nvSpPr>
          <p:cNvPr id="51" name="Google Shape;214;p24"/>
          <p:cNvSpPr txBox="1"/>
          <p:nvPr/>
        </p:nvSpPr>
        <p:spPr>
          <a:xfrm>
            <a:off x="3885067" y="313343"/>
            <a:ext cx="416544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000" dirty="0" smtClean="0">
                <a:latin typeface="Source Sans Pro Black"/>
                <a:ea typeface="Source Sans Pro Black"/>
                <a:cs typeface="Source Sans Pro Black"/>
                <a:sym typeface="Source Sans Pro Black"/>
              </a:rPr>
              <a:t>Home    Courses    Blog</a:t>
            </a:r>
            <a:endParaRPr sz="1400" dirty="0">
              <a:latin typeface="Source Sans Pro Black"/>
              <a:ea typeface="Source Sans Pro Black"/>
              <a:cs typeface="Source Sans Pro Black"/>
              <a:sym typeface="Source Sans Pro Black"/>
            </a:endParaRPr>
          </a:p>
        </p:txBody>
      </p:sp>
      <p:sp>
        <p:nvSpPr>
          <p:cNvPr id="6" name="Google Shape;193;p24"/>
          <p:cNvSpPr txBox="1"/>
          <p:nvPr/>
        </p:nvSpPr>
        <p:spPr>
          <a:xfrm>
            <a:off x="301225" y="3185833"/>
            <a:ext cx="3364174" cy="605700"/>
          </a:xfrm>
          <a:prstGeom prst="rect">
            <a:avLst/>
          </a:prstGeom>
          <a:noFill/>
          <a:ln>
            <a:noFill/>
          </a:ln>
        </p:spPr>
        <p:txBody>
          <a:bodyPr spcFirstLastPara="1" wrap="square" lIns="45725" tIns="22850" rIns="45725" bIns="22850" anchor="ctr" anchorCtr="0">
            <a:noAutofit/>
          </a:bodyPr>
          <a:lstStyle>
            <a:defPPr>
              <a:defRPr lang="en-US"/>
            </a:defPPr>
            <a:lvl1pPr marR="0" lvl="0" indent="0" algn="ctr">
              <a:lnSpc>
                <a:spcPct val="100000"/>
              </a:lnSpc>
              <a:spcBef>
                <a:spcPts val="0"/>
              </a:spcBef>
              <a:spcAft>
                <a:spcPts val="0"/>
              </a:spcAft>
              <a:buClr>
                <a:srgbClr val="000000"/>
              </a:buClr>
              <a:buSzPts val="1800"/>
              <a:buFont typeface="Arial"/>
              <a:buNone/>
              <a:defRPr sz="2000">
                <a:latin typeface="Source Sans Pro Black"/>
                <a:ea typeface="Source Sans Pro Black"/>
                <a:cs typeface="Source Sans Pro Black"/>
              </a:defRPr>
            </a:lvl1pPr>
          </a:lstStyle>
          <a:p>
            <a:r>
              <a:rPr lang="en-GB" sz="4000" dirty="0" smtClean="0">
                <a:sym typeface="Source Sans Pro Black"/>
              </a:rPr>
              <a:t>We help you launch your data science career</a:t>
            </a:r>
            <a:endParaRPr sz="4000" dirty="0">
              <a:sym typeface="Source Sans Pro Black"/>
            </a:endParaRPr>
          </a:p>
          <a:p>
            <a:endParaRPr sz="4000" dirty="0">
              <a:sym typeface="Source Sans Pro Black"/>
            </a:endParaRPr>
          </a:p>
        </p:txBody>
      </p:sp>
      <p:sp>
        <p:nvSpPr>
          <p:cNvPr id="4" name="Down Arrow 3"/>
          <p:cNvSpPr/>
          <p:nvPr/>
        </p:nvSpPr>
        <p:spPr>
          <a:xfrm>
            <a:off x="1481756" y="5621472"/>
            <a:ext cx="684000" cy="1225389"/>
          </a:xfrm>
          <a:prstGeom prst="downArrow">
            <a:avLst/>
          </a:prstGeom>
          <a:solidFill>
            <a:srgbClr val="212121"/>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smtClean="0">
                <a:solidFill>
                  <a:schemeClr val="bg1"/>
                </a:solidFill>
              </a:rPr>
              <a:t>Learn More</a:t>
            </a:r>
            <a:endParaRPr lang="en-US" sz="1600" dirty="0">
              <a:solidFill>
                <a:schemeClr val="bg1"/>
              </a:solidFill>
            </a:endParaRPr>
          </a:p>
        </p:txBody>
      </p:sp>
      <p:sp>
        <p:nvSpPr>
          <p:cNvPr id="11" name="Google Shape;214;p24"/>
          <p:cNvSpPr txBox="1"/>
          <p:nvPr/>
        </p:nvSpPr>
        <p:spPr>
          <a:xfrm>
            <a:off x="298955" y="162894"/>
            <a:ext cx="2319189"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000" b="1" i="1" dirty="0" smtClean="0">
                <a:latin typeface="Source Sans Pro Black"/>
                <a:ea typeface="Source Sans Pro Black"/>
                <a:cs typeface="Source Sans Pro Black"/>
                <a:sym typeface="Source Sans Pro Black"/>
              </a:rPr>
              <a:t>Flourishing</a:t>
            </a:r>
            <a:r>
              <a:rPr lang="en-GB" sz="2000" b="1" dirty="0" smtClean="0">
                <a:latin typeface="Source Sans Pro Black"/>
                <a:ea typeface="Source Sans Pro Black"/>
                <a:cs typeface="Source Sans Pro Black"/>
                <a:sym typeface="Source Sans Pro Black"/>
              </a:rPr>
              <a:t> </a:t>
            </a:r>
            <a:r>
              <a:rPr lang="en-GB" sz="2000" b="1" i="1" dirty="0" smtClean="0">
                <a:latin typeface="Source Sans Pro Black"/>
                <a:ea typeface="Source Sans Pro Black"/>
                <a:cs typeface="Source Sans Pro Black"/>
                <a:sym typeface="Source Sans Pro Black"/>
              </a:rPr>
              <a:t>Life</a:t>
            </a:r>
            <a:endParaRPr sz="1400" b="1" i="1" dirty="0">
              <a:latin typeface="Source Sans Pro Black"/>
              <a:ea typeface="Source Sans Pro Black"/>
              <a:cs typeface="Source Sans Pro Black"/>
              <a:sym typeface="Source Sans Pro Black"/>
            </a:endParaRPr>
          </a:p>
        </p:txBody>
      </p:sp>
      <p:pic>
        <p:nvPicPr>
          <p:cNvPr id="7" name="Eye And Chemical Data .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12511" y="1826943"/>
            <a:ext cx="4317332" cy="2428499"/>
          </a:xfrm>
          <a:prstGeom prst="rect">
            <a:avLst/>
          </a:prstGeom>
        </p:spPr>
      </p:pic>
      <p:sp>
        <p:nvSpPr>
          <p:cNvPr id="13" name="Google Shape;214;p24"/>
          <p:cNvSpPr txBox="1"/>
          <p:nvPr/>
        </p:nvSpPr>
        <p:spPr>
          <a:xfrm>
            <a:off x="7497913" y="465743"/>
            <a:ext cx="1426052" cy="302851"/>
          </a:xfrm>
          <a:prstGeom prst="rect">
            <a:avLst/>
          </a:prstGeom>
          <a:solidFill>
            <a:srgbClr val="14556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600" dirty="0" smtClean="0">
                <a:solidFill>
                  <a:schemeClr val="bg1"/>
                </a:solidFill>
                <a:latin typeface="Source Sans Pro Black"/>
                <a:ea typeface="Source Sans Pro Black"/>
                <a:cs typeface="Source Sans Pro Black"/>
                <a:sym typeface="Source Sans Pro Black"/>
              </a:rPr>
              <a:t>Get Started</a:t>
            </a:r>
            <a:endParaRPr sz="1600" dirty="0">
              <a:solidFill>
                <a:schemeClr val="bg1"/>
              </a:solidFill>
              <a:latin typeface="Source Sans Pro Black"/>
              <a:ea typeface="Source Sans Pro Black"/>
              <a:cs typeface="Source Sans Pro Black"/>
              <a:sym typeface="Source Sans Pro Black"/>
            </a:endParaRPr>
          </a:p>
        </p:txBody>
      </p:sp>
    </p:spTree>
    <p:extLst>
      <p:ext uri="{BB962C8B-B14F-4D97-AF65-F5344CB8AC3E}">
        <p14:creationId xmlns:p14="http://schemas.microsoft.com/office/powerpoint/2010/main" val="24572556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08962" y="1238945"/>
            <a:ext cx="5636411" cy="5655676"/>
            <a:chOff x="1484309" y="580159"/>
            <a:chExt cx="5636411" cy="5655676"/>
          </a:xfrm>
        </p:grpSpPr>
        <p:sp>
          <p:nvSpPr>
            <p:cNvPr id="30" name="Google Shape;212;p24"/>
            <p:cNvSpPr/>
            <p:nvPr/>
          </p:nvSpPr>
          <p:spPr>
            <a:xfrm>
              <a:off x="1529978" y="2473699"/>
              <a:ext cx="1800000" cy="1800000"/>
            </a:xfrm>
            <a:prstGeom prst="roundRect">
              <a:avLst>
                <a:gd name="adj" fmla="val 5414"/>
              </a:avLst>
            </a:prstGeom>
            <a:gradFill>
              <a:gsLst>
                <a:gs pos="0">
                  <a:schemeClr val="accent6">
                    <a:lumMod val="20000"/>
                    <a:lumOff val="80000"/>
                  </a:schemeClr>
                </a:gs>
                <a:gs pos="100000">
                  <a:srgbClr val="FFD786"/>
                </a:gs>
              </a:gsLst>
              <a:path path="circle">
                <a:fillToRect l="50000" t="50000" r="50000" b="50000"/>
              </a:path>
              <a:tileRect/>
            </a:gradFill>
            <a:ln>
              <a:noFill/>
            </a:ln>
          </p:spPr>
          <p:txBody>
            <a:bodyPr spcFirstLastPara="1" wrap="square" lIns="45725" tIns="22850" rIns="45725" bIns="22850" anchor="ctr" anchorCtr="0">
              <a:noAutofit/>
            </a:bodyPr>
            <a:lstStyle/>
            <a:p>
              <a:pPr algn="ctr">
                <a:buClr>
                  <a:srgbClr val="000000"/>
                </a:buClr>
                <a:buSzPts val="1400"/>
                <a:buFont typeface="Arial"/>
                <a:buNone/>
              </a:pPr>
              <a:endParaRPr>
                <a:solidFill>
                  <a:schemeClr val="lt1"/>
                </a:solidFill>
                <a:latin typeface="Source Sans Pro"/>
                <a:ea typeface="Source Sans Pro"/>
                <a:cs typeface="Source Sans Pro"/>
                <a:sym typeface="Source Sans Pro"/>
              </a:endParaRPr>
            </a:p>
          </p:txBody>
        </p:sp>
        <p:sp>
          <p:nvSpPr>
            <p:cNvPr id="4" name="Google Shape;186;p24"/>
            <p:cNvSpPr/>
            <p:nvPr/>
          </p:nvSpPr>
          <p:spPr>
            <a:xfrm>
              <a:off x="3411344" y="616779"/>
              <a:ext cx="1800000" cy="1800000"/>
            </a:xfrm>
            <a:prstGeom prst="roundRect">
              <a:avLst>
                <a:gd name="adj" fmla="val 5414"/>
              </a:avLst>
            </a:prstGeom>
            <a:gradFill flip="none" rotWithShape="1">
              <a:gsLst>
                <a:gs pos="0">
                  <a:srgbClr val="F5DDD0"/>
                </a:gs>
                <a:gs pos="100000">
                  <a:srgbClr val="D96164"/>
                </a:gs>
              </a:gsLst>
              <a:path path="circle">
                <a:fillToRect l="50000" t="50000" r="50000" b="50000"/>
              </a:path>
              <a:tileRect/>
            </a:gra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b="0" i="0" u="none" strike="noStrike" cap="none">
                <a:solidFill>
                  <a:schemeClr val="lt1"/>
                </a:solidFill>
                <a:latin typeface="Source Sans Pro"/>
                <a:ea typeface="Source Sans Pro"/>
                <a:cs typeface="Source Sans Pro"/>
                <a:sym typeface="Source Sans Pro"/>
              </a:endParaRPr>
            </a:p>
          </p:txBody>
        </p:sp>
        <p:sp>
          <p:nvSpPr>
            <p:cNvPr id="6" name="Google Shape;188;p24"/>
            <p:cNvSpPr/>
            <p:nvPr/>
          </p:nvSpPr>
          <p:spPr>
            <a:xfrm>
              <a:off x="3395245" y="2476753"/>
              <a:ext cx="1800000" cy="1800000"/>
            </a:xfrm>
            <a:prstGeom prst="roundRect">
              <a:avLst>
                <a:gd name="adj" fmla="val 5414"/>
              </a:avLst>
            </a:prstGeom>
            <a:gradFill>
              <a:gsLst>
                <a:gs pos="0">
                  <a:srgbClr val="F5D0D0"/>
                </a:gs>
                <a:gs pos="100000">
                  <a:srgbClr val="D96868"/>
                </a:gs>
              </a:gsLst>
              <a:path path="circle">
                <a:fillToRect l="50000" t="50000" r="50000" b="50000"/>
              </a:path>
              <a:tileRect/>
            </a:gra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b="0" i="0" u="none" strike="noStrike" cap="none">
                <a:solidFill>
                  <a:schemeClr val="lt1"/>
                </a:solidFill>
                <a:latin typeface="Source Sans Pro"/>
                <a:ea typeface="Source Sans Pro"/>
                <a:cs typeface="Source Sans Pro"/>
                <a:sym typeface="Source Sans Pro"/>
              </a:endParaRPr>
            </a:p>
          </p:txBody>
        </p:sp>
        <p:sp>
          <p:nvSpPr>
            <p:cNvPr id="8" name="Google Shape;190;p24"/>
            <p:cNvSpPr/>
            <p:nvPr/>
          </p:nvSpPr>
          <p:spPr>
            <a:xfrm>
              <a:off x="5304621" y="2438248"/>
              <a:ext cx="1800000" cy="1800000"/>
            </a:xfrm>
            <a:prstGeom prst="roundRect">
              <a:avLst>
                <a:gd name="adj" fmla="val 5414"/>
              </a:avLst>
            </a:prstGeom>
            <a:gradFill>
              <a:gsLst>
                <a:gs pos="0">
                  <a:srgbClr val="1DE5FF"/>
                </a:gs>
                <a:gs pos="100000">
                  <a:srgbClr val="139AAA"/>
                </a:gs>
              </a:gsLst>
              <a:path path="circle">
                <a:fillToRect l="50000" t="50000" r="50000" b="50000"/>
              </a:path>
              <a:tileRect/>
            </a:gradFill>
            <a:ln>
              <a:noFill/>
            </a:ln>
          </p:spPr>
          <p:txBody>
            <a:bodyPr spcFirstLastPara="1" wrap="square" lIns="45725" tIns="22850" rIns="45725" bIns="22850" anchor="ctr" anchorCtr="0">
              <a:noAutofit/>
            </a:bodyPr>
            <a:lstStyle/>
            <a:p>
              <a:pPr algn="ctr">
                <a:buClr>
                  <a:srgbClr val="000000"/>
                </a:buClr>
                <a:buSzPts val="1400"/>
                <a:buFont typeface="Arial"/>
                <a:buNone/>
              </a:pPr>
              <a:endParaRPr>
                <a:solidFill>
                  <a:schemeClr val="lt1"/>
                </a:solidFill>
                <a:latin typeface="Source Sans Pro"/>
                <a:ea typeface="Source Sans Pro"/>
                <a:cs typeface="Source Sans Pro"/>
                <a:sym typeface="Source Sans Pro"/>
              </a:endParaRPr>
            </a:p>
          </p:txBody>
        </p:sp>
        <p:sp>
          <p:nvSpPr>
            <p:cNvPr id="11" name="Google Shape;193;p24"/>
            <p:cNvSpPr txBox="1"/>
            <p:nvPr/>
          </p:nvSpPr>
          <p:spPr>
            <a:xfrm>
              <a:off x="1528873" y="2804219"/>
              <a:ext cx="1800000" cy="1178508"/>
            </a:xfrm>
            <a:prstGeom prst="rect">
              <a:avLst/>
            </a:prstGeom>
            <a:noFill/>
            <a:ln>
              <a:noFill/>
            </a:ln>
          </p:spPr>
          <p:txBody>
            <a:bodyPr spcFirstLastPara="1" wrap="square" lIns="45725" tIns="22850" rIns="45725" bIns="22850" anchor="ctr" anchorCtr="0">
              <a:noAutofit/>
            </a:bodyPr>
            <a:lstStyle>
              <a:defPPr>
                <a:defRPr lang="en-US"/>
              </a:defPPr>
              <a:lvl1pPr marR="0" lvl="0" indent="0" algn="ctr">
                <a:lnSpc>
                  <a:spcPct val="100000"/>
                </a:lnSpc>
                <a:spcBef>
                  <a:spcPts val="0"/>
                </a:spcBef>
                <a:spcAft>
                  <a:spcPts val="0"/>
                </a:spcAft>
                <a:buClr>
                  <a:srgbClr val="000000"/>
                </a:buClr>
                <a:buSzPts val="1800"/>
                <a:buFont typeface="Arial"/>
                <a:buNone/>
                <a:defRPr sz="2000">
                  <a:latin typeface="Source Sans Pro Black"/>
                  <a:ea typeface="Source Sans Pro Black"/>
                  <a:cs typeface="Source Sans Pro Black"/>
                </a:defRPr>
              </a:lvl1pPr>
            </a:lstStyle>
            <a:p>
              <a:r>
                <a:rPr lang="en-GB" sz="1800" dirty="0">
                  <a:sym typeface="Source Sans Pro Black"/>
                </a:rPr>
                <a:t>Machine Learning </a:t>
              </a:r>
              <a:endParaRPr lang="en-GB" sz="1800" dirty="0" smtClean="0">
                <a:sym typeface="Source Sans Pro Black"/>
              </a:endParaRPr>
            </a:p>
            <a:p>
              <a:r>
                <a:rPr lang="en-GB" sz="1800" dirty="0" smtClean="0">
                  <a:sym typeface="Source Sans Pro Black"/>
                </a:rPr>
                <a:t>Level-1 </a:t>
              </a:r>
              <a:endParaRPr sz="1800" dirty="0">
                <a:sym typeface="Source Sans Pro Black"/>
              </a:endParaRPr>
            </a:p>
            <a:p>
              <a:endParaRPr sz="1800" dirty="0">
                <a:sym typeface="Source Sans Pro Black"/>
              </a:endParaRPr>
            </a:p>
          </p:txBody>
        </p:sp>
        <p:sp>
          <p:nvSpPr>
            <p:cNvPr id="13" name="Google Shape;195;p24"/>
            <p:cNvSpPr txBox="1"/>
            <p:nvPr/>
          </p:nvSpPr>
          <p:spPr>
            <a:xfrm>
              <a:off x="5304621" y="2652849"/>
              <a:ext cx="1800000" cy="1800000"/>
            </a:xfrm>
            <a:prstGeom prst="rect">
              <a:avLst/>
            </a:prstGeom>
            <a:noFill/>
            <a:ln>
              <a:noFill/>
            </a:ln>
          </p:spPr>
          <p:txBody>
            <a:bodyPr spcFirstLastPara="1" wrap="square" lIns="45725" tIns="22850" rIns="45725" bIns="22850" anchor="ctr" anchorCtr="0">
              <a:noAutofit/>
            </a:bodyPr>
            <a:lstStyle>
              <a:defPPr>
                <a:defRPr lang="en-US"/>
              </a:defPPr>
              <a:lvl1pPr marR="0" lvl="0" indent="0" algn="ctr">
                <a:lnSpc>
                  <a:spcPct val="100000"/>
                </a:lnSpc>
                <a:spcBef>
                  <a:spcPts val="0"/>
                </a:spcBef>
                <a:spcAft>
                  <a:spcPts val="0"/>
                </a:spcAft>
                <a:buClr>
                  <a:srgbClr val="000000"/>
                </a:buClr>
                <a:buSzPts val="1800"/>
                <a:buFont typeface="Arial"/>
                <a:buNone/>
                <a:defRPr sz="2000">
                  <a:latin typeface="Source Sans Pro Black"/>
                  <a:ea typeface="Source Sans Pro Black"/>
                  <a:cs typeface="Source Sans Pro Black"/>
                </a:defRPr>
              </a:lvl1pPr>
            </a:lstStyle>
            <a:p>
              <a:r>
                <a:rPr lang="en-GB" sz="1800" dirty="0">
                  <a:sym typeface="Source Sans Pro Black"/>
                </a:rPr>
                <a:t>Deep Learning</a:t>
              </a:r>
              <a:endParaRPr lang="mr-IN" sz="1800" dirty="0">
                <a:sym typeface="Source Sans Pro Black"/>
              </a:endParaRPr>
            </a:p>
            <a:p>
              <a:endParaRPr sz="1800" dirty="0">
                <a:sym typeface="Source Sans Pro Black"/>
              </a:endParaRPr>
            </a:p>
            <a:p>
              <a:endParaRPr sz="1800" dirty="0">
                <a:sym typeface="Source Sans Pro Black"/>
              </a:endParaRPr>
            </a:p>
          </p:txBody>
        </p:sp>
        <p:sp>
          <p:nvSpPr>
            <p:cNvPr id="29" name="Google Shape;211;p24"/>
            <p:cNvSpPr/>
            <p:nvPr/>
          </p:nvSpPr>
          <p:spPr>
            <a:xfrm>
              <a:off x="1529978" y="640279"/>
              <a:ext cx="1800000" cy="1800000"/>
            </a:xfrm>
            <a:prstGeom prst="roundRect">
              <a:avLst>
                <a:gd name="adj" fmla="val 5414"/>
              </a:avLst>
            </a:prstGeom>
            <a:gradFill>
              <a:gsLst>
                <a:gs pos="0">
                  <a:schemeClr val="accent6">
                    <a:lumMod val="20000"/>
                    <a:lumOff val="80000"/>
                  </a:schemeClr>
                </a:gs>
                <a:gs pos="100000">
                  <a:srgbClr val="FFD786"/>
                </a:gs>
              </a:gsLst>
              <a:path path="circle">
                <a:fillToRect l="50000" t="50000" r="50000" b="50000"/>
              </a:path>
              <a:tileRect/>
            </a:gra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b="0" i="0" u="none" strike="noStrike" cap="none">
                <a:solidFill>
                  <a:schemeClr val="lt1"/>
                </a:solidFill>
                <a:latin typeface="Source Sans Pro"/>
                <a:ea typeface="Source Sans Pro"/>
                <a:cs typeface="Source Sans Pro"/>
                <a:sym typeface="Source Sans Pro"/>
              </a:endParaRPr>
            </a:p>
          </p:txBody>
        </p:sp>
        <p:sp>
          <p:nvSpPr>
            <p:cNvPr id="31" name="Google Shape;213;p24"/>
            <p:cNvSpPr/>
            <p:nvPr/>
          </p:nvSpPr>
          <p:spPr>
            <a:xfrm>
              <a:off x="5320720" y="580159"/>
              <a:ext cx="1800000" cy="1800000"/>
            </a:xfrm>
            <a:prstGeom prst="roundRect">
              <a:avLst>
                <a:gd name="adj" fmla="val 5414"/>
              </a:avLst>
            </a:prstGeom>
            <a:gradFill>
              <a:gsLst>
                <a:gs pos="0">
                  <a:srgbClr val="1DE5FF"/>
                </a:gs>
                <a:gs pos="100000">
                  <a:srgbClr val="139AAA"/>
                </a:gs>
              </a:gsLst>
              <a:path path="circle">
                <a:fillToRect l="50000" t="50000" r="50000" b="50000"/>
              </a:path>
              <a:tileRect/>
            </a:gradFill>
            <a:ln>
              <a:noFill/>
            </a:ln>
          </p:spPr>
          <p:txBody>
            <a:bodyPr spcFirstLastPara="1" wrap="square" lIns="45725" tIns="22850" rIns="45725" bIns="22850" anchor="ctr" anchorCtr="0">
              <a:noAutofit/>
            </a:bodyPr>
            <a:lstStyle/>
            <a:p>
              <a:pPr algn="ctr">
                <a:buClr>
                  <a:srgbClr val="000000"/>
                </a:buClr>
                <a:buSzPts val="1400"/>
                <a:buFont typeface="Arial"/>
                <a:buNone/>
              </a:pPr>
              <a:endParaRPr>
                <a:solidFill>
                  <a:schemeClr val="lt1"/>
                </a:solidFill>
                <a:latin typeface="Source Sans Pro"/>
                <a:ea typeface="Source Sans Pro"/>
                <a:cs typeface="Source Sans Pro"/>
                <a:sym typeface="Source Sans Pro"/>
              </a:endParaRPr>
            </a:p>
          </p:txBody>
        </p:sp>
        <p:sp>
          <p:nvSpPr>
            <p:cNvPr id="32" name="Google Shape;214;p24"/>
            <p:cNvSpPr txBox="1"/>
            <p:nvPr/>
          </p:nvSpPr>
          <p:spPr>
            <a:xfrm>
              <a:off x="1757757" y="616014"/>
              <a:ext cx="1800000" cy="18000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dirty="0" smtClean="0">
                  <a:latin typeface="Source Sans Pro Black"/>
                  <a:ea typeface="Source Sans Pro Black"/>
                  <a:cs typeface="Source Sans Pro Black"/>
                  <a:sym typeface="Source Sans Pro Black"/>
                </a:rPr>
                <a:t>Python Foundation</a:t>
              </a:r>
              <a:endParaRPr dirty="0">
                <a:latin typeface="Source Sans Pro Black"/>
                <a:ea typeface="Source Sans Pro Black"/>
                <a:cs typeface="Source Sans Pro Black"/>
                <a:sym typeface="Source Sans Pro Black"/>
              </a:endParaRPr>
            </a:p>
          </p:txBody>
        </p:sp>
        <p:sp>
          <p:nvSpPr>
            <p:cNvPr id="34" name="Google Shape;216;p24"/>
            <p:cNvSpPr txBox="1"/>
            <p:nvPr/>
          </p:nvSpPr>
          <p:spPr>
            <a:xfrm>
              <a:off x="5320720" y="881881"/>
              <a:ext cx="1800000" cy="1269722"/>
            </a:xfrm>
            <a:prstGeom prst="rect">
              <a:avLst/>
            </a:prstGeom>
            <a:noFill/>
            <a:ln>
              <a:noFill/>
            </a:ln>
          </p:spPr>
          <p:txBody>
            <a:bodyPr spcFirstLastPara="1" wrap="square" lIns="45725" tIns="22850" rIns="45725" bIns="22850" anchor="ctr" anchorCtr="0">
              <a:noAutofit/>
            </a:bodyPr>
            <a:lstStyle>
              <a:defPPr>
                <a:defRPr lang="en-US"/>
              </a:defPPr>
              <a:lvl1pPr marR="0" lvl="0" indent="0" algn="ctr">
                <a:lnSpc>
                  <a:spcPct val="100000"/>
                </a:lnSpc>
                <a:spcBef>
                  <a:spcPts val="0"/>
                </a:spcBef>
                <a:spcAft>
                  <a:spcPts val="0"/>
                </a:spcAft>
                <a:buClr>
                  <a:srgbClr val="000000"/>
                </a:buClr>
                <a:buSzPts val="1800"/>
                <a:buFont typeface="Arial"/>
                <a:buNone/>
                <a:defRPr sz="2000">
                  <a:latin typeface="Source Sans Pro Black"/>
                  <a:ea typeface="Source Sans Pro Black"/>
                  <a:cs typeface="Source Sans Pro Black"/>
                </a:defRPr>
              </a:lvl1pPr>
            </a:lstStyle>
            <a:p>
              <a:r>
                <a:rPr lang="en-GB" sz="1800" dirty="0" smtClean="0">
                  <a:sym typeface="Source Sans Pro Black"/>
                </a:rPr>
                <a:t>SQL Basics for Data Science</a:t>
              </a:r>
              <a:endParaRPr sz="1800" dirty="0">
                <a:sym typeface="Source Sans Pro Black"/>
              </a:endParaRPr>
            </a:p>
            <a:p>
              <a:endParaRPr sz="1800" dirty="0">
                <a:sym typeface="Source Sans Pro Black"/>
              </a:endParaRPr>
            </a:p>
          </p:txBody>
        </p:sp>
        <p:sp>
          <p:nvSpPr>
            <p:cNvPr id="41" name="Google Shape;214;p24"/>
            <p:cNvSpPr txBox="1"/>
            <p:nvPr/>
          </p:nvSpPr>
          <p:spPr>
            <a:xfrm>
              <a:off x="3411344" y="872282"/>
              <a:ext cx="1800000" cy="1366966"/>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dirty="0" smtClean="0">
                  <a:latin typeface="Source Sans Pro Black"/>
                  <a:ea typeface="Source Sans Pro Black"/>
                  <a:cs typeface="Source Sans Pro Black"/>
                  <a:sym typeface="Source Sans Pro Black"/>
                </a:rPr>
                <a:t>Data Analysis with Python Pandas</a:t>
              </a:r>
              <a:endParaRPr dirty="0">
                <a:latin typeface="Source Sans Pro Black"/>
                <a:ea typeface="Source Sans Pro Black"/>
                <a:cs typeface="Source Sans Pro Black"/>
                <a:sym typeface="Source Sans Pro Black"/>
              </a:endParaRPr>
            </a:p>
          </p:txBody>
        </p:sp>
        <p:sp>
          <p:nvSpPr>
            <p:cNvPr id="42" name="Google Shape;214;p24"/>
            <p:cNvSpPr txBox="1"/>
            <p:nvPr/>
          </p:nvSpPr>
          <p:spPr>
            <a:xfrm>
              <a:off x="3394140" y="2630412"/>
              <a:ext cx="1800000" cy="1341175"/>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dirty="0" smtClean="0">
                  <a:latin typeface="Source Sans Pro Black"/>
                  <a:ea typeface="Source Sans Pro Black"/>
                  <a:cs typeface="Source Sans Pro Black"/>
                  <a:sym typeface="Source Sans Pro Black"/>
                </a:rPr>
                <a:t>Machine learning Level-2</a:t>
              </a:r>
              <a:endParaRPr dirty="0">
                <a:latin typeface="Source Sans Pro Black"/>
                <a:ea typeface="Source Sans Pro Black"/>
                <a:cs typeface="Source Sans Pro Black"/>
                <a:sym typeface="Source Sans Pro Black"/>
              </a:endParaRPr>
            </a:p>
          </p:txBody>
        </p:sp>
        <p:sp>
          <p:nvSpPr>
            <p:cNvPr id="44" name="Google Shape;212;p24"/>
            <p:cNvSpPr/>
            <p:nvPr/>
          </p:nvSpPr>
          <p:spPr>
            <a:xfrm>
              <a:off x="1547498" y="4390114"/>
              <a:ext cx="1800000" cy="1800000"/>
            </a:xfrm>
            <a:prstGeom prst="roundRect">
              <a:avLst>
                <a:gd name="adj" fmla="val 5414"/>
              </a:avLst>
            </a:prstGeom>
            <a:gradFill>
              <a:gsLst>
                <a:gs pos="0">
                  <a:schemeClr val="accent6">
                    <a:lumMod val="20000"/>
                    <a:lumOff val="80000"/>
                  </a:schemeClr>
                </a:gs>
                <a:gs pos="100000">
                  <a:srgbClr val="FFD786"/>
                </a:gs>
              </a:gsLst>
              <a:path path="circle">
                <a:fillToRect l="50000" t="50000" r="50000" b="50000"/>
              </a:path>
              <a:tileRect/>
            </a:gradFill>
            <a:ln>
              <a:noFill/>
            </a:ln>
          </p:spPr>
          <p:txBody>
            <a:bodyPr spcFirstLastPara="1" wrap="square" lIns="45725" tIns="22850" rIns="45725" bIns="22850" anchor="ctr" anchorCtr="0">
              <a:noAutofit/>
            </a:bodyPr>
            <a:lstStyle/>
            <a:p>
              <a:pPr algn="ctr">
                <a:buClr>
                  <a:srgbClr val="000000"/>
                </a:buClr>
                <a:buSzPts val="1400"/>
                <a:buFont typeface="Arial"/>
                <a:buNone/>
              </a:pPr>
              <a:endParaRPr dirty="0">
                <a:solidFill>
                  <a:schemeClr val="lt1"/>
                </a:solidFill>
                <a:latin typeface="Source Sans Pro"/>
                <a:ea typeface="Source Sans Pro"/>
                <a:cs typeface="Source Sans Pro"/>
                <a:sym typeface="Source Sans Pro"/>
              </a:endParaRPr>
            </a:p>
          </p:txBody>
        </p:sp>
        <p:sp>
          <p:nvSpPr>
            <p:cNvPr id="45" name="Google Shape;188;p24"/>
            <p:cNvSpPr/>
            <p:nvPr/>
          </p:nvSpPr>
          <p:spPr>
            <a:xfrm>
              <a:off x="3394140" y="4393168"/>
              <a:ext cx="1800000" cy="1800000"/>
            </a:xfrm>
            <a:prstGeom prst="roundRect">
              <a:avLst>
                <a:gd name="adj" fmla="val 5414"/>
              </a:avLst>
            </a:prstGeom>
            <a:gradFill>
              <a:gsLst>
                <a:gs pos="0">
                  <a:srgbClr val="F5D0D0"/>
                </a:gs>
                <a:gs pos="100000">
                  <a:srgbClr val="D96868"/>
                </a:gs>
              </a:gsLst>
              <a:path path="circle">
                <a:fillToRect l="50000" t="50000" r="50000" b="50000"/>
              </a:path>
              <a:tileRect/>
            </a:gradFill>
            <a:ln>
              <a:noFill/>
            </a:ln>
          </p:spPr>
          <p:txBody>
            <a:bodyPr spcFirstLastPara="1" wrap="square" lIns="45725" tIns="22850" rIns="45725" bIns="22850" anchor="ctr" anchorCtr="0">
              <a:noAutofit/>
            </a:bodyPr>
            <a:lstStyle/>
            <a:p>
              <a:pPr algn="ctr"/>
              <a:endParaRPr lang="mr-IN" dirty="0">
                <a:sym typeface="Source Sans Pro Black"/>
              </a:endParaRPr>
            </a:p>
          </p:txBody>
        </p:sp>
        <p:sp>
          <p:nvSpPr>
            <p:cNvPr id="46" name="Google Shape;190;p24"/>
            <p:cNvSpPr/>
            <p:nvPr/>
          </p:nvSpPr>
          <p:spPr>
            <a:xfrm>
              <a:off x="5303516" y="4354663"/>
              <a:ext cx="1800000" cy="1800000"/>
            </a:xfrm>
            <a:prstGeom prst="roundRect">
              <a:avLst>
                <a:gd name="adj" fmla="val 5414"/>
              </a:avLst>
            </a:prstGeom>
            <a:gradFill>
              <a:gsLst>
                <a:gs pos="0">
                  <a:srgbClr val="1DE5FF"/>
                </a:gs>
                <a:gs pos="100000">
                  <a:srgbClr val="139AAA"/>
                </a:gs>
              </a:gsLst>
              <a:path path="circle">
                <a:fillToRect l="50000" t="50000" r="50000" b="50000"/>
              </a:path>
              <a:tileRect/>
            </a:gradFill>
            <a:ln>
              <a:noFill/>
            </a:ln>
          </p:spPr>
          <p:txBody>
            <a:bodyPr spcFirstLastPara="1" wrap="square" lIns="45725" tIns="22850" rIns="45725" bIns="22850" anchor="ctr" anchorCtr="0">
              <a:noAutofit/>
            </a:bodyPr>
            <a:lstStyle/>
            <a:p>
              <a:pPr algn="ctr">
                <a:buClr>
                  <a:srgbClr val="000000"/>
                </a:buClr>
                <a:buSzPts val="1400"/>
                <a:buFont typeface="Arial"/>
                <a:buNone/>
              </a:pPr>
              <a:endParaRPr dirty="0">
                <a:solidFill>
                  <a:schemeClr val="lt1"/>
                </a:solidFill>
                <a:latin typeface="Source Sans Pro"/>
                <a:ea typeface="Source Sans Pro"/>
                <a:cs typeface="Source Sans Pro"/>
                <a:sym typeface="Source Sans Pro"/>
              </a:endParaRPr>
            </a:p>
          </p:txBody>
        </p:sp>
        <p:sp>
          <p:nvSpPr>
            <p:cNvPr id="47" name="Google Shape;195;p24"/>
            <p:cNvSpPr txBox="1"/>
            <p:nvPr/>
          </p:nvSpPr>
          <p:spPr>
            <a:xfrm>
              <a:off x="5320720" y="4435835"/>
              <a:ext cx="1800000" cy="1800000"/>
            </a:xfrm>
            <a:prstGeom prst="rect">
              <a:avLst/>
            </a:prstGeom>
            <a:noFill/>
            <a:ln>
              <a:noFill/>
            </a:ln>
          </p:spPr>
          <p:txBody>
            <a:bodyPr spcFirstLastPara="1" wrap="square" lIns="45725" tIns="22850" rIns="45725" bIns="22850" anchor="ctr" anchorCtr="0">
              <a:noAutofit/>
            </a:bodyPr>
            <a:lstStyle>
              <a:defPPr>
                <a:defRPr lang="en-US"/>
              </a:defPPr>
              <a:lvl1pPr marR="0" lvl="0" indent="0" algn="ctr">
                <a:lnSpc>
                  <a:spcPct val="100000"/>
                </a:lnSpc>
                <a:spcBef>
                  <a:spcPts val="0"/>
                </a:spcBef>
                <a:spcAft>
                  <a:spcPts val="0"/>
                </a:spcAft>
                <a:buClr>
                  <a:srgbClr val="000000"/>
                </a:buClr>
                <a:buSzPts val="1800"/>
                <a:buFont typeface="Arial"/>
                <a:buNone/>
                <a:defRPr sz="2000">
                  <a:latin typeface="Source Sans Pro Black"/>
                  <a:ea typeface="Source Sans Pro Black"/>
                  <a:cs typeface="Source Sans Pro Black"/>
                </a:defRPr>
              </a:lvl1pPr>
            </a:lstStyle>
            <a:p>
              <a:r>
                <a:rPr lang="en-GB" sz="1800" dirty="0" smtClean="0">
                  <a:sym typeface="Source Sans Pro Black"/>
                </a:rPr>
                <a:t>Fast Data Visualization with Python</a:t>
              </a:r>
              <a:endParaRPr lang="mr-IN" sz="1800" dirty="0">
                <a:sym typeface="Source Sans Pro Black"/>
              </a:endParaRPr>
            </a:p>
            <a:p>
              <a:endParaRPr sz="1800" dirty="0">
                <a:sym typeface="Source Sans Pro Black"/>
              </a:endParaRPr>
            </a:p>
            <a:p>
              <a:endParaRPr sz="1800" dirty="0">
                <a:sym typeface="Source Sans Pro Black"/>
              </a:endParaRPr>
            </a:p>
          </p:txBody>
        </p:sp>
        <p:sp>
          <p:nvSpPr>
            <p:cNvPr id="48" name="Google Shape;214;p24"/>
            <p:cNvSpPr txBox="1"/>
            <p:nvPr/>
          </p:nvSpPr>
          <p:spPr>
            <a:xfrm>
              <a:off x="1484309" y="4404362"/>
              <a:ext cx="1800000" cy="18000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dirty="0" smtClean="0">
                  <a:latin typeface="Source Sans Pro Black"/>
                  <a:ea typeface="Source Sans Pro Black"/>
                  <a:cs typeface="Source Sans Pro Black"/>
                  <a:sym typeface="Source Sans Pro Black"/>
                </a:rPr>
                <a:t>Amazon Web service Machine Learning Foundation</a:t>
              </a:r>
              <a:endParaRPr dirty="0">
                <a:latin typeface="Source Sans Pro Black"/>
                <a:ea typeface="Source Sans Pro Black"/>
                <a:cs typeface="Source Sans Pro Black"/>
                <a:sym typeface="Source Sans Pro Black"/>
              </a:endParaRPr>
            </a:p>
          </p:txBody>
        </p:sp>
        <p:sp>
          <p:nvSpPr>
            <p:cNvPr id="50" name="Google Shape;214;p24"/>
            <p:cNvSpPr txBox="1"/>
            <p:nvPr/>
          </p:nvSpPr>
          <p:spPr>
            <a:xfrm>
              <a:off x="3411344" y="4362564"/>
              <a:ext cx="1800000" cy="1800000"/>
            </a:xfrm>
            <a:prstGeom prst="rect">
              <a:avLst/>
            </a:prstGeom>
            <a:noFill/>
            <a:ln>
              <a:noFill/>
            </a:ln>
          </p:spPr>
          <p:txBody>
            <a:bodyPr spcFirstLastPara="1" wrap="square" lIns="45725" tIns="22850" rIns="45725" bIns="22850" anchor="ctr" anchorCtr="0">
              <a:noAutofit/>
            </a:bodyPr>
            <a:lstStyle>
              <a:defPPr>
                <a:defRPr lang="en-US"/>
              </a:defPPr>
              <a:lvl1pPr marR="0" lvl="0" indent="0" algn="ctr">
                <a:lnSpc>
                  <a:spcPct val="100000"/>
                </a:lnSpc>
                <a:spcBef>
                  <a:spcPts val="0"/>
                </a:spcBef>
                <a:spcAft>
                  <a:spcPts val="0"/>
                </a:spcAft>
                <a:buClr>
                  <a:srgbClr val="000000"/>
                </a:buClr>
                <a:buSzPts val="1800"/>
                <a:buFont typeface="Arial"/>
                <a:buNone/>
                <a:defRPr sz="2000">
                  <a:latin typeface="Source Sans Pro Black"/>
                  <a:ea typeface="Source Sans Pro Black"/>
                  <a:cs typeface="Source Sans Pro Black"/>
                </a:defRPr>
              </a:lvl1pPr>
            </a:lstStyle>
            <a:p>
              <a:r>
                <a:rPr lang="en-GB" sz="1800" dirty="0">
                  <a:sym typeface="Source Sans Pro Black"/>
                </a:rPr>
                <a:t>Apache Spark for  Machine Learning and Data Science</a:t>
              </a:r>
              <a:endParaRPr lang="mr-IN" sz="1800" dirty="0">
                <a:sym typeface="Source Sans Pro Black"/>
              </a:endParaRPr>
            </a:p>
          </p:txBody>
        </p:sp>
      </p:grpSp>
      <p:sp>
        <p:nvSpPr>
          <p:cNvPr id="23" name="Google Shape;214;p24"/>
          <p:cNvSpPr txBox="1"/>
          <p:nvPr/>
        </p:nvSpPr>
        <p:spPr>
          <a:xfrm>
            <a:off x="3851644" y="313343"/>
            <a:ext cx="416544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000" dirty="0" smtClean="0">
                <a:latin typeface="Source Sans Pro Black"/>
                <a:ea typeface="Source Sans Pro Black"/>
                <a:cs typeface="Source Sans Pro Black"/>
                <a:sym typeface="Source Sans Pro Black"/>
              </a:rPr>
              <a:t>Home    Courses    Blog</a:t>
            </a:r>
            <a:endParaRPr sz="1400" dirty="0">
              <a:latin typeface="Source Sans Pro Black"/>
              <a:ea typeface="Source Sans Pro Black"/>
              <a:cs typeface="Source Sans Pro Black"/>
              <a:sym typeface="Source Sans Pro Black"/>
            </a:endParaRPr>
          </a:p>
        </p:txBody>
      </p:sp>
      <p:sp>
        <p:nvSpPr>
          <p:cNvPr id="24" name="Google Shape;193;p24"/>
          <p:cNvSpPr txBox="1"/>
          <p:nvPr/>
        </p:nvSpPr>
        <p:spPr>
          <a:xfrm>
            <a:off x="-178256" y="3463005"/>
            <a:ext cx="3364174" cy="605700"/>
          </a:xfrm>
          <a:prstGeom prst="rect">
            <a:avLst/>
          </a:prstGeom>
          <a:noFill/>
          <a:ln>
            <a:noFill/>
          </a:ln>
        </p:spPr>
        <p:txBody>
          <a:bodyPr spcFirstLastPara="1" wrap="square" lIns="45725" tIns="22850" rIns="45725" bIns="22850" anchor="ctr" anchorCtr="0">
            <a:noAutofit/>
          </a:bodyPr>
          <a:lstStyle>
            <a:defPPr>
              <a:defRPr lang="en-US"/>
            </a:defPPr>
            <a:lvl1pPr marR="0" lvl="0" indent="0" algn="ctr">
              <a:lnSpc>
                <a:spcPct val="100000"/>
              </a:lnSpc>
              <a:spcBef>
                <a:spcPts val="0"/>
              </a:spcBef>
              <a:spcAft>
                <a:spcPts val="0"/>
              </a:spcAft>
              <a:buClr>
                <a:srgbClr val="000000"/>
              </a:buClr>
              <a:buSzPts val="1800"/>
              <a:buFont typeface="Arial"/>
              <a:buNone/>
              <a:defRPr sz="2000">
                <a:latin typeface="Source Sans Pro Black"/>
                <a:ea typeface="Source Sans Pro Black"/>
                <a:cs typeface="Source Sans Pro Black"/>
              </a:defRPr>
            </a:lvl1pPr>
          </a:lstStyle>
          <a:p>
            <a:r>
              <a:rPr lang="en-GB" sz="4000" dirty="0" smtClean="0">
                <a:sym typeface="Source Sans Pro Black"/>
              </a:rPr>
              <a:t>Courses</a:t>
            </a:r>
            <a:endParaRPr sz="4000" dirty="0">
              <a:sym typeface="Source Sans Pro Black"/>
            </a:endParaRPr>
          </a:p>
          <a:p>
            <a:endParaRPr sz="4000" dirty="0">
              <a:sym typeface="Source Sans Pro Black"/>
            </a:endParaRPr>
          </a:p>
        </p:txBody>
      </p:sp>
      <p:sp>
        <p:nvSpPr>
          <p:cNvPr id="25" name="Google Shape;214;p24"/>
          <p:cNvSpPr txBox="1"/>
          <p:nvPr/>
        </p:nvSpPr>
        <p:spPr>
          <a:xfrm>
            <a:off x="298955" y="162894"/>
            <a:ext cx="2319189"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000" b="1" i="1" dirty="0" smtClean="0">
                <a:latin typeface="Source Sans Pro Black"/>
                <a:ea typeface="Source Sans Pro Black"/>
                <a:cs typeface="Source Sans Pro Black"/>
                <a:sym typeface="Source Sans Pro Black"/>
              </a:rPr>
              <a:t>Flourishing</a:t>
            </a:r>
            <a:r>
              <a:rPr lang="en-GB" sz="2000" b="1" dirty="0" smtClean="0">
                <a:latin typeface="Source Sans Pro Black"/>
                <a:ea typeface="Source Sans Pro Black"/>
                <a:cs typeface="Source Sans Pro Black"/>
                <a:sym typeface="Source Sans Pro Black"/>
              </a:rPr>
              <a:t> </a:t>
            </a:r>
            <a:r>
              <a:rPr lang="en-GB" sz="2000" b="1" i="1" dirty="0" smtClean="0">
                <a:latin typeface="Source Sans Pro Black"/>
                <a:ea typeface="Source Sans Pro Black"/>
                <a:cs typeface="Source Sans Pro Black"/>
                <a:sym typeface="Source Sans Pro Black"/>
              </a:rPr>
              <a:t>Life</a:t>
            </a:r>
            <a:endParaRPr sz="1400" b="1" i="1" dirty="0">
              <a:latin typeface="Source Sans Pro Black"/>
              <a:ea typeface="Source Sans Pro Black"/>
              <a:cs typeface="Source Sans Pro Black"/>
              <a:sym typeface="Source Sans Pro Black"/>
            </a:endParaRPr>
          </a:p>
        </p:txBody>
      </p:sp>
      <p:sp>
        <p:nvSpPr>
          <p:cNvPr id="26" name="Google Shape;214;p24"/>
          <p:cNvSpPr txBox="1"/>
          <p:nvPr/>
        </p:nvSpPr>
        <p:spPr>
          <a:xfrm>
            <a:off x="7497913" y="465743"/>
            <a:ext cx="1426052" cy="302851"/>
          </a:xfrm>
          <a:prstGeom prst="rect">
            <a:avLst/>
          </a:prstGeom>
          <a:solidFill>
            <a:srgbClr val="14556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600" dirty="0" smtClean="0">
                <a:solidFill>
                  <a:schemeClr val="bg1"/>
                </a:solidFill>
                <a:latin typeface="Source Sans Pro Black"/>
                <a:ea typeface="Source Sans Pro Black"/>
                <a:cs typeface="Source Sans Pro Black"/>
                <a:sym typeface="Source Sans Pro Black"/>
              </a:rPr>
              <a:t>Get Started</a:t>
            </a:r>
            <a:endParaRPr sz="1600" dirty="0">
              <a:solidFill>
                <a:schemeClr val="bg1"/>
              </a:solidFill>
              <a:latin typeface="Source Sans Pro Black"/>
              <a:ea typeface="Source Sans Pro Black"/>
              <a:cs typeface="Source Sans Pro Black"/>
              <a:sym typeface="Source Sans Pro Black"/>
            </a:endParaRPr>
          </a:p>
        </p:txBody>
      </p:sp>
    </p:spTree>
    <p:extLst>
      <p:ext uri="{BB962C8B-B14F-4D97-AF65-F5344CB8AC3E}">
        <p14:creationId xmlns:p14="http://schemas.microsoft.com/office/powerpoint/2010/main" val="10081781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243" y="-526807"/>
            <a:ext cx="8229600" cy="1143000"/>
          </a:xfrm>
        </p:spPr>
        <p:txBody>
          <a:bodyPr>
            <a:normAutofit fontScale="90000"/>
          </a:bodyPr>
          <a:lstStyle/>
          <a:p>
            <a:r>
              <a:rPr lang="en-GB" dirty="0" smtClean="0"/>
              <a:t>Courses</a:t>
            </a:r>
            <a:r>
              <a:rPr lang="en" dirty="0"/>
              <a:t/>
            </a:r>
            <a:br>
              <a:rPr lang="en" dirty="0"/>
            </a:br>
            <a:endParaRPr lang="en-US" dirty="0"/>
          </a:p>
        </p:txBody>
      </p:sp>
      <p:sp>
        <p:nvSpPr>
          <p:cNvPr id="48" name="Google Shape;214;p24"/>
          <p:cNvSpPr txBox="1"/>
          <p:nvPr/>
        </p:nvSpPr>
        <p:spPr>
          <a:xfrm>
            <a:off x="1058819" y="2776295"/>
            <a:ext cx="156890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dirty="0">
              <a:latin typeface="Source Sans Pro Black"/>
              <a:ea typeface="Source Sans Pro Black"/>
              <a:cs typeface="Source Sans Pro Black"/>
              <a:sym typeface="Source Sans Pro Black"/>
            </a:endParaRPr>
          </a:p>
        </p:txBody>
      </p:sp>
      <p:sp>
        <p:nvSpPr>
          <p:cNvPr id="51" name="Google Shape;214;p24"/>
          <p:cNvSpPr txBox="1"/>
          <p:nvPr/>
        </p:nvSpPr>
        <p:spPr>
          <a:xfrm>
            <a:off x="4464400" y="313343"/>
            <a:ext cx="416544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000" dirty="0" smtClean="0">
                <a:latin typeface="Source Sans Pro Black"/>
                <a:ea typeface="Source Sans Pro Black"/>
                <a:cs typeface="Source Sans Pro Black"/>
                <a:sym typeface="Source Sans Pro Black"/>
              </a:rPr>
              <a:t>Home    Courses    Blog</a:t>
            </a:r>
            <a:endParaRPr sz="1400" dirty="0">
              <a:latin typeface="Source Sans Pro Black"/>
              <a:ea typeface="Source Sans Pro Black"/>
              <a:cs typeface="Source Sans Pro Black"/>
              <a:sym typeface="Source Sans Pro Black"/>
            </a:endParaRPr>
          </a:p>
        </p:txBody>
      </p:sp>
      <p:pic>
        <p:nvPicPr>
          <p:cNvPr id="52" name="Picture 51" descr="Screen Shot 2021-01-14 at 4.44.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849" y="2150000"/>
            <a:ext cx="5904399" cy="3023123"/>
          </a:xfrm>
          <a:prstGeom prst="rect">
            <a:avLst/>
          </a:prstGeom>
        </p:spPr>
      </p:pic>
      <p:sp>
        <p:nvSpPr>
          <p:cNvPr id="53" name="Google Shape;193;p24"/>
          <p:cNvSpPr txBox="1"/>
          <p:nvPr/>
        </p:nvSpPr>
        <p:spPr>
          <a:xfrm>
            <a:off x="-233546" y="1292051"/>
            <a:ext cx="7486356" cy="605700"/>
          </a:xfrm>
          <a:prstGeom prst="rect">
            <a:avLst/>
          </a:prstGeom>
          <a:noFill/>
          <a:ln>
            <a:noFill/>
          </a:ln>
        </p:spPr>
        <p:txBody>
          <a:bodyPr spcFirstLastPara="1" wrap="square" lIns="45725" tIns="22850" rIns="45725" bIns="22850" anchor="ctr" anchorCtr="0">
            <a:noAutofit/>
          </a:bodyPr>
          <a:lstStyle>
            <a:defPPr>
              <a:defRPr lang="en-US"/>
            </a:defPPr>
            <a:lvl1pPr marR="0" lvl="0" indent="0" algn="ctr">
              <a:lnSpc>
                <a:spcPct val="100000"/>
              </a:lnSpc>
              <a:spcBef>
                <a:spcPts val="0"/>
              </a:spcBef>
              <a:spcAft>
                <a:spcPts val="0"/>
              </a:spcAft>
              <a:buClr>
                <a:srgbClr val="000000"/>
              </a:buClr>
              <a:buSzPts val="1800"/>
              <a:buFont typeface="Arial"/>
              <a:buNone/>
              <a:defRPr sz="2000">
                <a:latin typeface="Source Sans Pro Black"/>
                <a:ea typeface="Source Sans Pro Black"/>
                <a:cs typeface="Source Sans Pro Black"/>
              </a:defRPr>
            </a:lvl1pPr>
          </a:lstStyle>
          <a:p>
            <a:r>
              <a:rPr lang="en-GB" sz="4000" dirty="0" smtClean="0">
                <a:sym typeface="Source Sans Pro Black"/>
              </a:rPr>
              <a:t>Where our students are from </a:t>
            </a:r>
            <a:endParaRPr sz="4000" dirty="0">
              <a:sym typeface="Source Sans Pro Black"/>
            </a:endParaRPr>
          </a:p>
          <a:p>
            <a:endParaRPr sz="4000" dirty="0">
              <a:sym typeface="Source Sans Pro Black"/>
            </a:endParaRPr>
          </a:p>
        </p:txBody>
      </p:sp>
      <p:sp>
        <p:nvSpPr>
          <p:cNvPr id="54" name="Google Shape;214;p24"/>
          <p:cNvSpPr txBox="1"/>
          <p:nvPr/>
        </p:nvSpPr>
        <p:spPr>
          <a:xfrm>
            <a:off x="298955" y="162894"/>
            <a:ext cx="2319189"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000" b="1" i="1" dirty="0" smtClean="0">
                <a:latin typeface="Source Sans Pro Black"/>
                <a:ea typeface="Source Sans Pro Black"/>
                <a:cs typeface="Source Sans Pro Black"/>
                <a:sym typeface="Source Sans Pro Black"/>
              </a:rPr>
              <a:t>Flourishing</a:t>
            </a:r>
            <a:r>
              <a:rPr lang="en-GB" sz="2000" b="1" dirty="0" smtClean="0">
                <a:latin typeface="Source Sans Pro Black"/>
                <a:ea typeface="Source Sans Pro Black"/>
                <a:cs typeface="Source Sans Pro Black"/>
                <a:sym typeface="Source Sans Pro Black"/>
              </a:rPr>
              <a:t> </a:t>
            </a:r>
            <a:r>
              <a:rPr lang="en-GB" sz="2000" b="1" i="1" dirty="0" smtClean="0">
                <a:latin typeface="Source Sans Pro Black"/>
                <a:ea typeface="Source Sans Pro Black"/>
                <a:cs typeface="Source Sans Pro Black"/>
                <a:sym typeface="Source Sans Pro Black"/>
              </a:rPr>
              <a:t>Life</a:t>
            </a:r>
            <a:endParaRPr sz="1400" b="1" i="1" dirty="0">
              <a:latin typeface="Source Sans Pro Black"/>
              <a:ea typeface="Source Sans Pro Black"/>
              <a:cs typeface="Source Sans Pro Black"/>
              <a:sym typeface="Source Sans Pro Black"/>
            </a:endParaRPr>
          </a:p>
        </p:txBody>
      </p:sp>
      <p:sp>
        <p:nvSpPr>
          <p:cNvPr id="55" name="Google Shape;214;p24"/>
          <p:cNvSpPr txBox="1"/>
          <p:nvPr/>
        </p:nvSpPr>
        <p:spPr>
          <a:xfrm>
            <a:off x="7497913" y="465743"/>
            <a:ext cx="1426052" cy="302851"/>
          </a:xfrm>
          <a:prstGeom prst="rect">
            <a:avLst/>
          </a:prstGeom>
          <a:solidFill>
            <a:srgbClr val="14556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600" dirty="0" smtClean="0">
                <a:solidFill>
                  <a:schemeClr val="bg1"/>
                </a:solidFill>
                <a:latin typeface="Source Sans Pro Black"/>
                <a:ea typeface="Source Sans Pro Black"/>
                <a:cs typeface="Source Sans Pro Black"/>
                <a:sym typeface="Source Sans Pro Black"/>
              </a:rPr>
              <a:t>Get Started</a:t>
            </a:r>
            <a:endParaRPr sz="1600" dirty="0">
              <a:solidFill>
                <a:schemeClr val="bg1"/>
              </a:solidFill>
              <a:latin typeface="Source Sans Pro Black"/>
              <a:ea typeface="Source Sans Pro Black"/>
              <a:cs typeface="Source Sans Pro Black"/>
              <a:sym typeface="Source Sans Pro Black"/>
            </a:endParaRPr>
          </a:p>
        </p:txBody>
      </p:sp>
    </p:spTree>
    <p:extLst>
      <p:ext uri="{BB962C8B-B14F-4D97-AF65-F5344CB8AC3E}">
        <p14:creationId xmlns:p14="http://schemas.microsoft.com/office/powerpoint/2010/main" val="224879989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Google Shape;212;p24"/>
          <p:cNvSpPr/>
          <p:nvPr/>
        </p:nvSpPr>
        <p:spPr>
          <a:xfrm>
            <a:off x="4322719" y="1356911"/>
            <a:ext cx="4307124" cy="4264560"/>
          </a:xfrm>
          <a:prstGeom prst="roundRect">
            <a:avLst>
              <a:gd name="adj" fmla="val 5414"/>
            </a:avLst>
          </a:prstGeom>
          <a:gradFill>
            <a:gsLst>
              <a:gs pos="0">
                <a:schemeClr val="accent6">
                  <a:lumMod val="20000"/>
                  <a:lumOff val="80000"/>
                </a:schemeClr>
              </a:gs>
              <a:gs pos="100000">
                <a:srgbClr val="FFD786"/>
              </a:gs>
            </a:gsLst>
            <a:path path="circle">
              <a:fillToRect l="50000" t="50000" r="50000" b="50000"/>
            </a:path>
            <a:tileRect/>
          </a:gradFill>
          <a:ln>
            <a:noFill/>
          </a:ln>
        </p:spPr>
        <p:txBody>
          <a:bodyPr spcFirstLastPara="1" wrap="square" lIns="45725" tIns="22850" rIns="45725" bIns="22850" anchor="ctr" anchorCtr="0">
            <a:noAutofit/>
          </a:bodyPr>
          <a:lstStyle/>
          <a:p>
            <a:pPr algn="ctr">
              <a:buClr>
                <a:srgbClr val="000000"/>
              </a:buClr>
              <a:buSzPts val="1400"/>
              <a:buFont typeface="Arial"/>
              <a:buNone/>
            </a:pPr>
            <a:endParaRPr sz="1400" dirty="0">
              <a:solidFill>
                <a:schemeClr val="lt1"/>
              </a:solidFill>
              <a:latin typeface="Source Sans Pro"/>
              <a:ea typeface="Source Sans Pro"/>
              <a:cs typeface="Source Sans Pro"/>
              <a:sym typeface="Source Sans Pro"/>
            </a:endParaRPr>
          </a:p>
        </p:txBody>
      </p:sp>
      <p:sp>
        <p:nvSpPr>
          <p:cNvPr id="51" name="Google Shape;214;p24"/>
          <p:cNvSpPr txBox="1"/>
          <p:nvPr/>
        </p:nvSpPr>
        <p:spPr>
          <a:xfrm>
            <a:off x="4018756" y="313343"/>
            <a:ext cx="416544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000" dirty="0" smtClean="0">
                <a:latin typeface="Source Sans Pro Black"/>
                <a:ea typeface="Source Sans Pro Black"/>
                <a:cs typeface="Source Sans Pro Black"/>
                <a:sym typeface="Source Sans Pro Black"/>
              </a:rPr>
              <a:t>Home    Courses    Blog</a:t>
            </a:r>
            <a:endParaRPr sz="1400" dirty="0">
              <a:latin typeface="Source Sans Pro Black"/>
              <a:ea typeface="Source Sans Pro Black"/>
              <a:cs typeface="Source Sans Pro Black"/>
              <a:sym typeface="Source Sans Pro Black"/>
            </a:endParaRPr>
          </a:p>
        </p:txBody>
      </p:sp>
      <p:sp>
        <p:nvSpPr>
          <p:cNvPr id="6" name="Google Shape;193;p24"/>
          <p:cNvSpPr txBox="1"/>
          <p:nvPr/>
        </p:nvSpPr>
        <p:spPr>
          <a:xfrm>
            <a:off x="200957" y="1670723"/>
            <a:ext cx="6249701" cy="605700"/>
          </a:xfrm>
          <a:prstGeom prst="rect">
            <a:avLst/>
          </a:prstGeom>
          <a:noFill/>
          <a:ln>
            <a:noFill/>
          </a:ln>
        </p:spPr>
        <p:txBody>
          <a:bodyPr spcFirstLastPara="1" wrap="square" lIns="45725" tIns="22850" rIns="45725" bIns="22850" anchor="ctr" anchorCtr="0">
            <a:noAutofit/>
          </a:bodyPr>
          <a:lstStyle>
            <a:defPPr>
              <a:defRPr lang="en-US"/>
            </a:defPPr>
            <a:lvl1pPr marR="0" lvl="0" indent="0" algn="ctr">
              <a:lnSpc>
                <a:spcPct val="100000"/>
              </a:lnSpc>
              <a:spcBef>
                <a:spcPts val="0"/>
              </a:spcBef>
              <a:spcAft>
                <a:spcPts val="0"/>
              </a:spcAft>
              <a:buClr>
                <a:srgbClr val="000000"/>
              </a:buClr>
              <a:buSzPts val="1800"/>
              <a:buFont typeface="Arial"/>
              <a:buNone/>
              <a:defRPr sz="2000">
                <a:latin typeface="Source Sans Pro Black"/>
                <a:ea typeface="Source Sans Pro Black"/>
                <a:cs typeface="Source Sans Pro Black"/>
              </a:defRPr>
            </a:lvl1pPr>
          </a:lstStyle>
          <a:p>
            <a:endParaRPr sz="4000" dirty="0">
              <a:sym typeface="Source Sans Pro Black"/>
            </a:endParaRPr>
          </a:p>
          <a:p>
            <a:endParaRPr sz="4000" dirty="0">
              <a:sym typeface="Source Sans Pro Black"/>
            </a:endParaRPr>
          </a:p>
        </p:txBody>
      </p:sp>
      <p:sp>
        <p:nvSpPr>
          <p:cNvPr id="4" name="Down Arrow 3"/>
          <p:cNvSpPr/>
          <p:nvPr/>
        </p:nvSpPr>
        <p:spPr>
          <a:xfrm>
            <a:off x="1481756" y="5621472"/>
            <a:ext cx="684000" cy="1225389"/>
          </a:xfrm>
          <a:prstGeom prst="downArrow">
            <a:avLst/>
          </a:prstGeom>
          <a:solidFill>
            <a:srgbClr val="212121"/>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smtClean="0">
                <a:solidFill>
                  <a:schemeClr val="bg1"/>
                </a:solidFill>
              </a:rPr>
              <a:t>Learn More</a:t>
            </a:r>
            <a:endParaRPr lang="en-US" sz="1600" dirty="0">
              <a:solidFill>
                <a:schemeClr val="bg1"/>
              </a:solidFill>
            </a:endParaRPr>
          </a:p>
        </p:txBody>
      </p:sp>
      <p:sp>
        <p:nvSpPr>
          <p:cNvPr id="11" name="Google Shape;214;p24"/>
          <p:cNvSpPr txBox="1"/>
          <p:nvPr/>
        </p:nvSpPr>
        <p:spPr>
          <a:xfrm>
            <a:off x="298955" y="162894"/>
            <a:ext cx="2319189"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000" b="1" i="1" dirty="0" smtClean="0">
                <a:latin typeface="Source Sans Pro Black"/>
                <a:ea typeface="Source Sans Pro Black"/>
                <a:cs typeface="Source Sans Pro Black"/>
                <a:sym typeface="Source Sans Pro Black"/>
              </a:rPr>
              <a:t>Flourishing</a:t>
            </a:r>
            <a:r>
              <a:rPr lang="en-GB" sz="2000" b="1" dirty="0" smtClean="0">
                <a:latin typeface="Source Sans Pro Black"/>
                <a:ea typeface="Source Sans Pro Black"/>
                <a:cs typeface="Source Sans Pro Black"/>
                <a:sym typeface="Source Sans Pro Black"/>
              </a:rPr>
              <a:t> </a:t>
            </a:r>
            <a:r>
              <a:rPr lang="en-GB" sz="2000" b="1" i="1" dirty="0" smtClean="0">
                <a:latin typeface="Source Sans Pro Black"/>
                <a:ea typeface="Source Sans Pro Black"/>
                <a:cs typeface="Source Sans Pro Black"/>
                <a:sym typeface="Source Sans Pro Black"/>
              </a:rPr>
              <a:t>Life</a:t>
            </a:r>
            <a:endParaRPr sz="1400" b="1" i="1" dirty="0">
              <a:latin typeface="Source Sans Pro Black"/>
              <a:ea typeface="Source Sans Pro Black"/>
              <a:cs typeface="Source Sans Pro Black"/>
              <a:sym typeface="Source Sans Pro Black"/>
            </a:endParaRPr>
          </a:p>
        </p:txBody>
      </p:sp>
      <p:sp>
        <p:nvSpPr>
          <p:cNvPr id="7" name="Google Shape;214;p24"/>
          <p:cNvSpPr txBox="1"/>
          <p:nvPr/>
        </p:nvSpPr>
        <p:spPr>
          <a:xfrm>
            <a:off x="7497913" y="465743"/>
            <a:ext cx="1426052" cy="302851"/>
          </a:xfrm>
          <a:prstGeom prst="rect">
            <a:avLst/>
          </a:prstGeom>
          <a:solidFill>
            <a:srgbClr val="14556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600" dirty="0" smtClean="0">
                <a:solidFill>
                  <a:schemeClr val="bg1"/>
                </a:solidFill>
                <a:latin typeface="Source Sans Pro Black"/>
                <a:ea typeface="Source Sans Pro Black"/>
                <a:cs typeface="Source Sans Pro Black"/>
                <a:sym typeface="Source Sans Pro Black"/>
              </a:rPr>
              <a:t>Get Started</a:t>
            </a:r>
            <a:endParaRPr sz="1600" dirty="0">
              <a:solidFill>
                <a:schemeClr val="bg1"/>
              </a:solidFill>
              <a:latin typeface="Source Sans Pro Black"/>
              <a:ea typeface="Source Sans Pro Black"/>
              <a:cs typeface="Source Sans Pro Black"/>
              <a:sym typeface="Source Sans Pro Black"/>
            </a:endParaRPr>
          </a:p>
        </p:txBody>
      </p:sp>
      <p:sp>
        <p:nvSpPr>
          <p:cNvPr id="8" name="Google Shape;214;p24"/>
          <p:cNvSpPr txBox="1"/>
          <p:nvPr/>
        </p:nvSpPr>
        <p:spPr>
          <a:xfrm>
            <a:off x="6071861" y="5937889"/>
            <a:ext cx="1426052" cy="302851"/>
          </a:xfrm>
          <a:prstGeom prst="rect">
            <a:avLst/>
          </a:prstGeom>
          <a:solidFill>
            <a:srgbClr val="14556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600" dirty="0" smtClean="0">
                <a:solidFill>
                  <a:schemeClr val="bg1"/>
                </a:solidFill>
                <a:latin typeface="Source Sans Pro Black"/>
                <a:ea typeface="Source Sans Pro Black"/>
                <a:cs typeface="Source Sans Pro Black"/>
                <a:sym typeface="Source Sans Pro Black"/>
              </a:rPr>
              <a:t>Get Started</a:t>
            </a:r>
            <a:endParaRPr sz="1600" dirty="0">
              <a:solidFill>
                <a:schemeClr val="bg1"/>
              </a:solidFill>
              <a:latin typeface="Source Sans Pro Black"/>
              <a:ea typeface="Source Sans Pro Black"/>
              <a:cs typeface="Source Sans Pro Black"/>
              <a:sym typeface="Source Sans Pro Black"/>
            </a:endParaRPr>
          </a:p>
        </p:txBody>
      </p:sp>
    </p:spTree>
    <p:extLst>
      <p:ext uri="{BB962C8B-B14F-4D97-AF65-F5344CB8AC3E}">
        <p14:creationId xmlns:p14="http://schemas.microsoft.com/office/powerpoint/2010/main" val="423756762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243" y="-526807"/>
            <a:ext cx="8229600" cy="1143000"/>
          </a:xfrm>
        </p:spPr>
        <p:txBody>
          <a:bodyPr>
            <a:normAutofit fontScale="90000"/>
          </a:bodyPr>
          <a:lstStyle/>
          <a:p>
            <a:r>
              <a:rPr lang="en-GB" dirty="0" smtClean="0"/>
              <a:t>Courses</a:t>
            </a:r>
            <a:r>
              <a:rPr lang="en" dirty="0"/>
              <a:t/>
            </a:r>
            <a:br>
              <a:rPr lang="en" dirty="0"/>
            </a:br>
            <a:endParaRPr lang="en-US" dirty="0"/>
          </a:p>
        </p:txBody>
      </p:sp>
      <p:sp>
        <p:nvSpPr>
          <p:cNvPr id="48" name="Google Shape;214;p24"/>
          <p:cNvSpPr txBox="1"/>
          <p:nvPr/>
        </p:nvSpPr>
        <p:spPr>
          <a:xfrm>
            <a:off x="1058819" y="2776295"/>
            <a:ext cx="156890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dirty="0">
              <a:latin typeface="Source Sans Pro Black"/>
              <a:ea typeface="Source Sans Pro Black"/>
              <a:cs typeface="Source Sans Pro Black"/>
              <a:sym typeface="Source Sans Pro Black"/>
            </a:endParaRPr>
          </a:p>
        </p:txBody>
      </p:sp>
      <p:sp>
        <p:nvSpPr>
          <p:cNvPr id="51" name="Google Shape;214;p24"/>
          <p:cNvSpPr txBox="1"/>
          <p:nvPr/>
        </p:nvSpPr>
        <p:spPr>
          <a:xfrm>
            <a:off x="3823984" y="313343"/>
            <a:ext cx="416544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000" dirty="0" smtClean="0">
                <a:latin typeface="Source Sans Pro Black"/>
                <a:ea typeface="Source Sans Pro Black"/>
                <a:cs typeface="Source Sans Pro Black"/>
                <a:sym typeface="Source Sans Pro Black"/>
              </a:rPr>
              <a:t>Home    Courses    Blog</a:t>
            </a:r>
            <a:endParaRPr sz="1400" dirty="0">
              <a:latin typeface="Source Sans Pro Black"/>
              <a:ea typeface="Source Sans Pro Black"/>
              <a:cs typeface="Source Sans Pro Black"/>
              <a:sym typeface="Source Sans Pro Black"/>
            </a:endParaRPr>
          </a:p>
        </p:txBody>
      </p:sp>
      <p:sp>
        <p:nvSpPr>
          <p:cNvPr id="53" name="Google Shape;193;p24"/>
          <p:cNvSpPr txBox="1"/>
          <p:nvPr/>
        </p:nvSpPr>
        <p:spPr>
          <a:xfrm>
            <a:off x="2" y="1284878"/>
            <a:ext cx="6171713" cy="605700"/>
          </a:xfrm>
          <a:prstGeom prst="rect">
            <a:avLst/>
          </a:prstGeom>
          <a:noFill/>
          <a:ln>
            <a:noFill/>
          </a:ln>
        </p:spPr>
        <p:txBody>
          <a:bodyPr spcFirstLastPara="1" wrap="square" lIns="45725" tIns="22850" rIns="45725" bIns="22850" anchor="ctr" anchorCtr="0">
            <a:noAutofit/>
          </a:bodyPr>
          <a:lstStyle>
            <a:defPPr>
              <a:defRPr lang="en-US"/>
            </a:defPPr>
            <a:lvl1pPr marR="0" lvl="0" indent="0" algn="ctr">
              <a:lnSpc>
                <a:spcPct val="100000"/>
              </a:lnSpc>
              <a:spcBef>
                <a:spcPts val="0"/>
              </a:spcBef>
              <a:spcAft>
                <a:spcPts val="0"/>
              </a:spcAft>
              <a:buClr>
                <a:srgbClr val="000000"/>
              </a:buClr>
              <a:buSzPts val="1800"/>
              <a:buFont typeface="Arial"/>
              <a:buNone/>
              <a:defRPr sz="2000">
                <a:latin typeface="Source Sans Pro Black"/>
                <a:ea typeface="Source Sans Pro Black"/>
                <a:cs typeface="Source Sans Pro Black"/>
              </a:defRPr>
            </a:lvl1pPr>
          </a:lstStyle>
          <a:p>
            <a:r>
              <a:rPr lang="en-GB" sz="4000" dirty="0" smtClean="0">
                <a:sym typeface="Source Sans Pro Black"/>
              </a:rPr>
              <a:t>Launch your career</a:t>
            </a:r>
            <a:endParaRPr sz="4000" dirty="0">
              <a:sym typeface="Source Sans Pro Black"/>
            </a:endParaRPr>
          </a:p>
        </p:txBody>
      </p:sp>
      <p:sp>
        <p:nvSpPr>
          <p:cNvPr id="7" name="Google Shape;211;p24"/>
          <p:cNvSpPr/>
          <p:nvPr/>
        </p:nvSpPr>
        <p:spPr>
          <a:xfrm>
            <a:off x="507531" y="2454413"/>
            <a:ext cx="2704949" cy="2547401"/>
          </a:xfrm>
          <a:prstGeom prst="roundRect">
            <a:avLst>
              <a:gd name="adj" fmla="val 5414"/>
            </a:avLst>
          </a:prstGeom>
          <a:gradFill flip="none" rotWithShape="1">
            <a:gsLst>
              <a:gs pos="0">
                <a:srgbClr val="A0F9FF"/>
              </a:gs>
              <a:gs pos="100000">
                <a:srgbClr val="29C8E8"/>
              </a:gs>
            </a:gsLst>
            <a:path path="rect">
              <a:fillToRect l="100000" b="100000"/>
            </a:path>
            <a:tileRect t="-100000" r="-100000"/>
          </a:gra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b="0" i="0" u="none" strike="noStrike" cap="none">
              <a:solidFill>
                <a:schemeClr val="lt1"/>
              </a:solidFill>
              <a:latin typeface="Source Sans Pro"/>
              <a:ea typeface="Source Sans Pro"/>
              <a:cs typeface="Source Sans Pro"/>
              <a:sym typeface="Source Sans Pro"/>
            </a:endParaRPr>
          </a:p>
        </p:txBody>
      </p:sp>
      <p:sp>
        <p:nvSpPr>
          <p:cNvPr id="8" name="Google Shape;214;p24"/>
          <p:cNvSpPr txBox="1"/>
          <p:nvPr/>
        </p:nvSpPr>
        <p:spPr>
          <a:xfrm>
            <a:off x="781051" y="2700773"/>
            <a:ext cx="1946940" cy="1958163"/>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dirty="0" smtClean="0">
                <a:latin typeface="Source Sans Pro Black"/>
                <a:ea typeface="Source Sans Pro Black"/>
                <a:cs typeface="Source Sans Pro Black"/>
                <a:sym typeface="Source Sans Pro Black"/>
              </a:rPr>
              <a:t>Resources and Scholarships </a:t>
            </a:r>
            <a:endParaRPr dirty="0">
              <a:latin typeface="Source Sans Pro Black"/>
              <a:ea typeface="Source Sans Pro Black"/>
              <a:cs typeface="Source Sans Pro Black"/>
              <a:sym typeface="Source Sans Pro Black"/>
            </a:endParaRPr>
          </a:p>
        </p:txBody>
      </p:sp>
      <p:sp>
        <p:nvSpPr>
          <p:cNvPr id="9" name="Google Shape;211;p24"/>
          <p:cNvSpPr/>
          <p:nvPr/>
        </p:nvSpPr>
        <p:spPr>
          <a:xfrm>
            <a:off x="3344920" y="2454413"/>
            <a:ext cx="2704949" cy="2547401"/>
          </a:xfrm>
          <a:prstGeom prst="roundRect">
            <a:avLst>
              <a:gd name="adj" fmla="val 5414"/>
            </a:avLst>
          </a:prstGeom>
          <a:gradFill flip="none" rotWithShape="1">
            <a:gsLst>
              <a:gs pos="0">
                <a:srgbClr val="A0F9FF"/>
              </a:gs>
              <a:gs pos="100000">
                <a:srgbClr val="29C8E8"/>
              </a:gs>
            </a:gsLst>
            <a:path path="rect">
              <a:fillToRect l="100000" b="100000"/>
            </a:path>
            <a:tileRect t="-100000" r="-100000"/>
          </a:gradFill>
          <a:ln>
            <a:noFill/>
          </a:ln>
        </p:spPr>
        <p:txBody>
          <a:bodyPr spcFirstLastPara="1" wrap="square" lIns="45725" tIns="22850" rIns="45725" bIns="22850" anchor="ctr" anchorCtr="0">
            <a:noAutofit/>
          </a:bodyPr>
          <a:lstStyle/>
          <a:p>
            <a:pPr algn="ctr">
              <a:buClr>
                <a:srgbClr val="000000"/>
              </a:buClr>
              <a:buSzPts val="1400"/>
              <a:buFont typeface="Arial"/>
              <a:buNone/>
            </a:pPr>
            <a:r>
              <a:rPr lang="en-GB" dirty="0" smtClean="0">
                <a:latin typeface="Source Sans Pro"/>
                <a:ea typeface="Source Sans Pro"/>
                <a:cs typeface="Source Sans Pro"/>
                <a:sym typeface="Source Sans Pro"/>
              </a:rPr>
              <a:t>Blog</a:t>
            </a:r>
            <a:endParaRPr dirty="0">
              <a:latin typeface="Source Sans Pro"/>
              <a:ea typeface="Source Sans Pro"/>
              <a:cs typeface="Source Sans Pro"/>
              <a:sym typeface="Source Sans Pro"/>
            </a:endParaRPr>
          </a:p>
        </p:txBody>
      </p:sp>
      <p:sp>
        <p:nvSpPr>
          <p:cNvPr id="10" name="Google Shape;211;p24"/>
          <p:cNvSpPr/>
          <p:nvPr/>
        </p:nvSpPr>
        <p:spPr>
          <a:xfrm>
            <a:off x="6185882" y="2454413"/>
            <a:ext cx="2704949" cy="2547401"/>
          </a:xfrm>
          <a:prstGeom prst="roundRect">
            <a:avLst>
              <a:gd name="adj" fmla="val 5414"/>
            </a:avLst>
          </a:prstGeom>
          <a:gradFill flip="none" rotWithShape="1">
            <a:gsLst>
              <a:gs pos="0">
                <a:srgbClr val="A0F9FF"/>
              </a:gs>
              <a:gs pos="100000">
                <a:srgbClr val="29C8E8"/>
              </a:gs>
            </a:gsLst>
            <a:path path="rect">
              <a:fillToRect l="100000" b="100000"/>
            </a:path>
            <a:tileRect t="-100000" r="-100000"/>
          </a:gradFill>
          <a:ln>
            <a:noFill/>
          </a:ln>
        </p:spPr>
        <p:txBody>
          <a:bodyPr spcFirstLastPara="1" wrap="square" lIns="45725" tIns="22850" rIns="45725" bIns="22850" anchor="ctr" anchorCtr="0">
            <a:noAutofit/>
          </a:bodyPr>
          <a:lstStyle/>
          <a:p>
            <a:pPr algn="ctr">
              <a:buClr>
                <a:srgbClr val="000000"/>
              </a:buClr>
              <a:buSzPts val="1400"/>
              <a:buFont typeface="Arial"/>
              <a:buNone/>
            </a:pPr>
            <a:r>
              <a:rPr lang="en-GB" dirty="0" smtClean="0">
                <a:latin typeface="Source Sans Pro"/>
                <a:ea typeface="Source Sans Pro"/>
                <a:cs typeface="Source Sans Pro"/>
                <a:sym typeface="Source Sans Pro"/>
              </a:rPr>
              <a:t>Showcase</a:t>
            </a:r>
          </a:p>
          <a:p>
            <a:pPr algn="ctr">
              <a:buClr>
                <a:srgbClr val="000000"/>
              </a:buClr>
              <a:buSzPts val="1400"/>
              <a:buFont typeface="Arial"/>
              <a:buNone/>
            </a:pPr>
            <a:r>
              <a:rPr lang="en-GB" dirty="0" smtClean="0">
                <a:latin typeface="Source Sans Pro"/>
                <a:ea typeface="Source Sans Pro"/>
                <a:cs typeface="Source Sans Pro"/>
                <a:sym typeface="Source Sans Pro"/>
              </a:rPr>
              <a:t>Try our neural network projects.</a:t>
            </a:r>
          </a:p>
          <a:p>
            <a:pPr algn="ctr">
              <a:buClr>
                <a:srgbClr val="000000"/>
              </a:buClr>
              <a:buSzPts val="1400"/>
              <a:buFont typeface="Arial"/>
              <a:buNone/>
            </a:pPr>
            <a:endParaRPr lang="en-GB" dirty="0">
              <a:latin typeface="Source Sans Pro"/>
              <a:ea typeface="Source Sans Pro"/>
              <a:cs typeface="Source Sans Pro"/>
              <a:sym typeface="Source Sans Pro"/>
            </a:endParaRPr>
          </a:p>
          <a:p>
            <a:pPr algn="ctr">
              <a:buClr>
                <a:srgbClr val="000000"/>
              </a:buClr>
              <a:buSzPts val="1400"/>
              <a:buFont typeface="Arial"/>
              <a:buNone/>
            </a:pPr>
            <a:endParaRPr lang="en-GB" dirty="0" smtClean="0">
              <a:latin typeface="Source Sans Pro"/>
              <a:ea typeface="Source Sans Pro"/>
              <a:cs typeface="Source Sans Pro"/>
              <a:sym typeface="Source Sans Pro"/>
            </a:endParaRPr>
          </a:p>
          <a:p>
            <a:pPr algn="ctr">
              <a:buClr>
                <a:srgbClr val="000000"/>
              </a:buClr>
              <a:buSzPts val="1400"/>
              <a:buFont typeface="Arial"/>
              <a:buNone/>
            </a:pPr>
            <a:r>
              <a:rPr lang="en-GB" dirty="0" smtClean="0">
                <a:latin typeface="Source Sans Pro"/>
                <a:ea typeface="Source Sans Pro"/>
                <a:cs typeface="Source Sans Pro"/>
                <a:sym typeface="Source Sans Pro"/>
              </a:rPr>
              <a:t>Check what you can build  </a:t>
            </a:r>
            <a:endParaRPr dirty="0">
              <a:latin typeface="Source Sans Pro"/>
              <a:ea typeface="Source Sans Pro"/>
              <a:cs typeface="Source Sans Pro"/>
              <a:sym typeface="Source Sans Pro"/>
            </a:endParaRPr>
          </a:p>
        </p:txBody>
      </p:sp>
      <p:sp>
        <p:nvSpPr>
          <p:cNvPr id="11" name="Google Shape;214;p24"/>
          <p:cNvSpPr txBox="1"/>
          <p:nvPr/>
        </p:nvSpPr>
        <p:spPr>
          <a:xfrm>
            <a:off x="7497913" y="465743"/>
            <a:ext cx="1426052" cy="302851"/>
          </a:xfrm>
          <a:prstGeom prst="rect">
            <a:avLst/>
          </a:prstGeom>
          <a:solidFill>
            <a:srgbClr val="14556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600" dirty="0" smtClean="0">
                <a:solidFill>
                  <a:schemeClr val="bg1"/>
                </a:solidFill>
                <a:latin typeface="Source Sans Pro Black"/>
                <a:ea typeface="Source Sans Pro Black"/>
                <a:cs typeface="Source Sans Pro Black"/>
                <a:sym typeface="Source Sans Pro Black"/>
              </a:rPr>
              <a:t>Get Started</a:t>
            </a:r>
            <a:endParaRPr sz="1600" dirty="0">
              <a:solidFill>
                <a:schemeClr val="bg1"/>
              </a:solidFill>
              <a:latin typeface="Source Sans Pro Black"/>
              <a:ea typeface="Source Sans Pro Black"/>
              <a:cs typeface="Source Sans Pro Black"/>
              <a:sym typeface="Source Sans Pro Black"/>
            </a:endParaRPr>
          </a:p>
        </p:txBody>
      </p:sp>
    </p:spTree>
    <p:extLst>
      <p:ext uri="{BB962C8B-B14F-4D97-AF65-F5344CB8AC3E}">
        <p14:creationId xmlns:p14="http://schemas.microsoft.com/office/powerpoint/2010/main" val="47410159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243" y="-526807"/>
            <a:ext cx="8229600" cy="1143000"/>
          </a:xfrm>
        </p:spPr>
        <p:txBody>
          <a:bodyPr>
            <a:normAutofit fontScale="90000"/>
          </a:bodyPr>
          <a:lstStyle/>
          <a:p>
            <a:r>
              <a:rPr lang="en-GB" dirty="0" smtClean="0"/>
              <a:t>Courses</a:t>
            </a:r>
            <a:r>
              <a:rPr lang="en" dirty="0"/>
              <a:t/>
            </a:r>
            <a:br>
              <a:rPr lang="en" dirty="0"/>
            </a:br>
            <a:endParaRPr lang="en-US" dirty="0"/>
          </a:p>
        </p:txBody>
      </p:sp>
      <p:sp>
        <p:nvSpPr>
          <p:cNvPr id="48" name="Google Shape;214;p24"/>
          <p:cNvSpPr txBox="1"/>
          <p:nvPr/>
        </p:nvSpPr>
        <p:spPr>
          <a:xfrm>
            <a:off x="1058819" y="2776295"/>
            <a:ext cx="156890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dirty="0">
              <a:latin typeface="Source Sans Pro Black"/>
              <a:ea typeface="Source Sans Pro Black"/>
              <a:cs typeface="Source Sans Pro Black"/>
              <a:sym typeface="Source Sans Pro Black"/>
            </a:endParaRPr>
          </a:p>
        </p:txBody>
      </p:sp>
      <p:sp>
        <p:nvSpPr>
          <p:cNvPr id="51" name="Google Shape;214;p24"/>
          <p:cNvSpPr txBox="1"/>
          <p:nvPr/>
        </p:nvSpPr>
        <p:spPr>
          <a:xfrm>
            <a:off x="3855446" y="313343"/>
            <a:ext cx="416544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000" dirty="0" smtClean="0">
                <a:latin typeface="Source Sans Pro Black"/>
                <a:ea typeface="Source Sans Pro Black"/>
                <a:cs typeface="Source Sans Pro Black"/>
                <a:sym typeface="Source Sans Pro Black"/>
              </a:rPr>
              <a:t>Home    Courses    Blog</a:t>
            </a:r>
            <a:endParaRPr sz="1400" dirty="0">
              <a:latin typeface="Source Sans Pro Black"/>
              <a:ea typeface="Source Sans Pro Black"/>
              <a:cs typeface="Source Sans Pro Black"/>
              <a:sym typeface="Source Sans Pro Black"/>
            </a:endParaRPr>
          </a:p>
        </p:txBody>
      </p:sp>
      <p:sp>
        <p:nvSpPr>
          <p:cNvPr id="53" name="Google Shape;193;p24"/>
          <p:cNvSpPr txBox="1"/>
          <p:nvPr/>
        </p:nvSpPr>
        <p:spPr>
          <a:xfrm>
            <a:off x="-233546" y="1292051"/>
            <a:ext cx="6171713" cy="605700"/>
          </a:xfrm>
          <a:prstGeom prst="rect">
            <a:avLst/>
          </a:prstGeom>
          <a:noFill/>
          <a:ln>
            <a:noFill/>
          </a:ln>
        </p:spPr>
        <p:txBody>
          <a:bodyPr spcFirstLastPara="1" wrap="square" lIns="45725" tIns="22850" rIns="45725" bIns="22850" anchor="ctr" anchorCtr="0">
            <a:noAutofit/>
          </a:bodyPr>
          <a:lstStyle>
            <a:defPPr>
              <a:defRPr lang="en-US"/>
            </a:defPPr>
            <a:lvl1pPr marR="0" lvl="0" indent="0" algn="ctr">
              <a:lnSpc>
                <a:spcPct val="100000"/>
              </a:lnSpc>
              <a:spcBef>
                <a:spcPts val="0"/>
              </a:spcBef>
              <a:spcAft>
                <a:spcPts val="0"/>
              </a:spcAft>
              <a:buClr>
                <a:srgbClr val="000000"/>
              </a:buClr>
              <a:buSzPts val="1800"/>
              <a:buFont typeface="Arial"/>
              <a:buNone/>
              <a:defRPr sz="2000">
                <a:latin typeface="Source Sans Pro Black"/>
                <a:ea typeface="Source Sans Pro Black"/>
                <a:cs typeface="Source Sans Pro Black"/>
              </a:defRPr>
            </a:lvl1pPr>
          </a:lstStyle>
          <a:p>
            <a:endParaRPr sz="4000" dirty="0">
              <a:sym typeface="Source Sans Pro Black"/>
            </a:endParaRPr>
          </a:p>
        </p:txBody>
      </p:sp>
      <p:sp>
        <p:nvSpPr>
          <p:cNvPr id="8" name="Google Shape;214;p24"/>
          <p:cNvSpPr txBox="1"/>
          <p:nvPr/>
        </p:nvSpPr>
        <p:spPr>
          <a:xfrm>
            <a:off x="781051" y="2700773"/>
            <a:ext cx="1946940" cy="1958163"/>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dirty="0" smtClean="0">
                <a:latin typeface="Source Sans Pro Black"/>
                <a:ea typeface="Source Sans Pro Black"/>
                <a:cs typeface="Source Sans Pro Black"/>
                <a:sym typeface="Source Sans Pro Black"/>
              </a:rPr>
              <a:t>Resources and Scholarships </a:t>
            </a:r>
            <a:endParaRPr dirty="0">
              <a:latin typeface="Source Sans Pro Black"/>
              <a:ea typeface="Source Sans Pro Black"/>
              <a:cs typeface="Source Sans Pro Black"/>
              <a:sym typeface="Source Sans Pro Black"/>
            </a:endParaRPr>
          </a:p>
        </p:txBody>
      </p:sp>
      <p:pic>
        <p:nvPicPr>
          <p:cNvPr id="3" name="Picture 2" descr="schoolgirl-at-laptop-having-online-class-with-teac-XZY9TTP.jpg"/>
          <p:cNvPicPr>
            <a:picLocks noChangeAspect="1"/>
          </p:cNvPicPr>
          <p:nvPr/>
        </p:nvPicPr>
        <p:blipFill rotWithShape="1">
          <a:blip r:embed="rId2">
            <a:extLst>
              <a:ext uri="{28A0092B-C50C-407E-A947-70E740481C1C}">
                <a14:useLocalDpi xmlns:a14="http://schemas.microsoft.com/office/drawing/2010/main" val="0"/>
              </a:ext>
            </a:extLst>
          </a:blip>
          <a:srcRect b="19119"/>
          <a:stretch/>
        </p:blipFill>
        <p:spPr>
          <a:xfrm>
            <a:off x="0" y="1207599"/>
            <a:ext cx="9144000" cy="4930485"/>
          </a:xfrm>
          <a:prstGeom prst="rect">
            <a:avLst/>
          </a:prstGeom>
        </p:spPr>
      </p:pic>
      <p:sp>
        <p:nvSpPr>
          <p:cNvPr id="4" name="Rectangle 3"/>
          <p:cNvSpPr/>
          <p:nvPr/>
        </p:nvSpPr>
        <p:spPr>
          <a:xfrm>
            <a:off x="0" y="1207600"/>
            <a:ext cx="9144000" cy="5014937"/>
          </a:xfrm>
          <a:prstGeom prst="rect">
            <a:avLst/>
          </a:prstGeom>
          <a:gradFill flip="none" rotWithShape="1">
            <a:gsLst>
              <a:gs pos="0">
                <a:schemeClr val="bg1">
                  <a:alpha val="51000"/>
                </a:schemeClr>
              </a:gs>
              <a:gs pos="100000">
                <a:srgbClr val="145561">
                  <a:alpha val="51000"/>
                </a:srgbClr>
              </a:gs>
            </a:gsLst>
            <a:lin ang="558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Google Shape;214;p24"/>
          <p:cNvSpPr txBox="1"/>
          <p:nvPr/>
        </p:nvSpPr>
        <p:spPr>
          <a:xfrm>
            <a:off x="7497913" y="465743"/>
            <a:ext cx="1426052" cy="302851"/>
          </a:xfrm>
          <a:prstGeom prst="rect">
            <a:avLst/>
          </a:prstGeom>
          <a:solidFill>
            <a:srgbClr val="14556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600" dirty="0" smtClean="0">
                <a:solidFill>
                  <a:schemeClr val="bg1"/>
                </a:solidFill>
                <a:latin typeface="Source Sans Pro Black"/>
                <a:ea typeface="Source Sans Pro Black"/>
                <a:cs typeface="Source Sans Pro Black"/>
                <a:sym typeface="Source Sans Pro Black"/>
              </a:rPr>
              <a:t>Get Started</a:t>
            </a:r>
            <a:endParaRPr sz="1600" dirty="0">
              <a:solidFill>
                <a:schemeClr val="bg1"/>
              </a:solidFill>
              <a:latin typeface="Source Sans Pro Black"/>
              <a:ea typeface="Source Sans Pro Black"/>
              <a:cs typeface="Source Sans Pro Black"/>
              <a:sym typeface="Source Sans Pro Black"/>
            </a:endParaRPr>
          </a:p>
        </p:txBody>
      </p:sp>
      <p:sp>
        <p:nvSpPr>
          <p:cNvPr id="13" name="Google Shape;214;p24"/>
          <p:cNvSpPr txBox="1"/>
          <p:nvPr/>
        </p:nvSpPr>
        <p:spPr>
          <a:xfrm>
            <a:off x="3699470" y="3167491"/>
            <a:ext cx="2238699" cy="429008"/>
          </a:xfrm>
          <a:prstGeom prst="rect">
            <a:avLst/>
          </a:prstGeom>
          <a:solidFill>
            <a:srgbClr val="14556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3200" dirty="0" smtClean="0">
                <a:solidFill>
                  <a:schemeClr val="bg1"/>
                </a:solidFill>
                <a:latin typeface="Source Sans Pro Black"/>
                <a:ea typeface="Source Sans Pro Black"/>
                <a:cs typeface="Source Sans Pro Black"/>
                <a:sym typeface="Source Sans Pro Black"/>
              </a:rPr>
              <a:t>Get Started</a:t>
            </a:r>
            <a:endParaRPr sz="3200" dirty="0">
              <a:solidFill>
                <a:schemeClr val="bg1"/>
              </a:solidFill>
              <a:latin typeface="Source Sans Pro Black"/>
              <a:ea typeface="Source Sans Pro Black"/>
              <a:cs typeface="Source Sans Pro Black"/>
              <a:sym typeface="Source Sans Pro Black"/>
            </a:endParaRPr>
          </a:p>
        </p:txBody>
      </p:sp>
    </p:spTree>
    <p:extLst>
      <p:ext uri="{BB962C8B-B14F-4D97-AF65-F5344CB8AC3E}">
        <p14:creationId xmlns:p14="http://schemas.microsoft.com/office/powerpoint/2010/main" val="426719734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243" y="-526807"/>
            <a:ext cx="8229600" cy="1143000"/>
          </a:xfrm>
        </p:spPr>
        <p:txBody>
          <a:bodyPr>
            <a:normAutofit fontScale="90000"/>
          </a:bodyPr>
          <a:lstStyle/>
          <a:p>
            <a:r>
              <a:rPr lang="en-GB" dirty="0" smtClean="0"/>
              <a:t>Courses</a:t>
            </a:r>
            <a:r>
              <a:rPr lang="en" dirty="0"/>
              <a:t/>
            </a:r>
            <a:br>
              <a:rPr lang="en" dirty="0"/>
            </a:br>
            <a:endParaRPr lang="en-US" dirty="0"/>
          </a:p>
        </p:txBody>
      </p:sp>
      <p:sp>
        <p:nvSpPr>
          <p:cNvPr id="48" name="Google Shape;214;p24"/>
          <p:cNvSpPr txBox="1"/>
          <p:nvPr/>
        </p:nvSpPr>
        <p:spPr>
          <a:xfrm>
            <a:off x="1058819" y="2776295"/>
            <a:ext cx="156890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dirty="0">
              <a:latin typeface="Source Sans Pro Black"/>
              <a:ea typeface="Source Sans Pro Black"/>
              <a:cs typeface="Source Sans Pro Black"/>
              <a:sym typeface="Source Sans Pro Black"/>
            </a:endParaRPr>
          </a:p>
        </p:txBody>
      </p:sp>
      <p:sp>
        <p:nvSpPr>
          <p:cNvPr id="51" name="Google Shape;214;p24"/>
          <p:cNvSpPr txBox="1"/>
          <p:nvPr/>
        </p:nvSpPr>
        <p:spPr>
          <a:xfrm>
            <a:off x="3951913" y="313343"/>
            <a:ext cx="416544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2000" dirty="0" smtClean="0">
                <a:latin typeface="Source Sans Pro Black"/>
                <a:ea typeface="Source Sans Pro Black"/>
                <a:cs typeface="Source Sans Pro Black"/>
                <a:sym typeface="Source Sans Pro Black"/>
              </a:rPr>
              <a:t>Home    Courses    Blog</a:t>
            </a:r>
            <a:endParaRPr sz="1400" dirty="0">
              <a:latin typeface="Source Sans Pro Black"/>
              <a:ea typeface="Source Sans Pro Black"/>
              <a:cs typeface="Source Sans Pro Black"/>
              <a:sym typeface="Source Sans Pro Black"/>
            </a:endParaRPr>
          </a:p>
        </p:txBody>
      </p:sp>
      <p:sp>
        <p:nvSpPr>
          <p:cNvPr id="10" name="Google Shape;214;p24"/>
          <p:cNvSpPr txBox="1"/>
          <p:nvPr/>
        </p:nvSpPr>
        <p:spPr>
          <a:xfrm>
            <a:off x="7497913" y="465743"/>
            <a:ext cx="1426052" cy="302851"/>
          </a:xfrm>
          <a:prstGeom prst="rect">
            <a:avLst/>
          </a:prstGeom>
          <a:solidFill>
            <a:srgbClr val="145561"/>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600" dirty="0" smtClean="0">
                <a:solidFill>
                  <a:schemeClr val="bg1"/>
                </a:solidFill>
                <a:latin typeface="Source Sans Pro Black"/>
                <a:ea typeface="Source Sans Pro Black"/>
                <a:cs typeface="Source Sans Pro Black"/>
                <a:sym typeface="Source Sans Pro Black"/>
              </a:rPr>
              <a:t>Get Started</a:t>
            </a:r>
            <a:endParaRPr sz="1600" dirty="0">
              <a:solidFill>
                <a:schemeClr val="bg1"/>
              </a:solidFill>
              <a:latin typeface="Source Sans Pro Black"/>
              <a:ea typeface="Source Sans Pro Black"/>
              <a:cs typeface="Source Sans Pro Black"/>
              <a:sym typeface="Source Sans Pro Black"/>
            </a:endParaRPr>
          </a:p>
        </p:txBody>
      </p:sp>
      <p:sp>
        <p:nvSpPr>
          <p:cNvPr id="8" name="Google Shape;212;p24"/>
          <p:cNvSpPr/>
          <p:nvPr/>
        </p:nvSpPr>
        <p:spPr>
          <a:xfrm>
            <a:off x="913565" y="1408022"/>
            <a:ext cx="4801783" cy="4015405"/>
          </a:xfrm>
          <a:prstGeom prst="roundRect">
            <a:avLst>
              <a:gd name="adj" fmla="val 5414"/>
            </a:avLst>
          </a:prstGeom>
          <a:gradFill>
            <a:gsLst>
              <a:gs pos="0">
                <a:schemeClr val="accent6">
                  <a:lumMod val="20000"/>
                  <a:lumOff val="80000"/>
                </a:schemeClr>
              </a:gs>
              <a:gs pos="100000">
                <a:srgbClr val="FFD786"/>
              </a:gs>
            </a:gsLst>
            <a:path path="circle">
              <a:fillToRect l="50000" t="50000" r="50000" b="50000"/>
            </a:path>
            <a:tileRect/>
          </a:gradFill>
          <a:ln>
            <a:noFill/>
          </a:ln>
        </p:spPr>
        <p:txBody>
          <a:bodyPr spcFirstLastPara="1" wrap="square" lIns="45725" tIns="22850" rIns="45725" bIns="22850" anchor="ctr" anchorCtr="0">
            <a:noAutofit/>
          </a:bodyPr>
          <a:lstStyle/>
          <a:p>
            <a:pPr algn="ctr">
              <a:buClr>
                <a:srgbClr val="000000"/>
              </a:buClr>
              <a:buSzPts val="1400"/>
              <a:buFont typeface="Arial"/>
              <a:buNone/>
            </a:pPr>
            <a:endParaRPr sz="1400" dirty="0">
              <a:solidFill>
                <a:schemeClr val="lt1"/>
              </a:solidFill>
              <a:latin typeface="Source Sans Pro"/>
              <a:ea typeface="Source Sans Pro"/>
              <a:cs typeface="Source Sans Pro"/>
              <a:sym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855876396"/>
              </p:ext>
            </p:extLst>
          </p:nvPr>
        </p:nvGraphicFramePr>
        <p:xfrm>
          <a:off x="913564" y="1432005"/>
          <a:ext cx="4801784" cy="3991422"/>
        </p:xfrm>
        <a:graphic>
          <a:graphicData uri="http://schemas.openxmlformats.org/drawingml/2006/table">
            <a:tbl>
              <a:tblPr firstRow="1" bandRow="1">
                <a:tableStyleId>{2D5ABB26-0587-4C30-8999-92F81FD0307C}</a:tableStyleId>
              </a:tblPr>
              <a:tblGrid>
                <a:gridCol w="1200446"/>
                <a:gridCol w="1200446"/>
                <a:gridCol w="1200446"/>
                <a:gridCol w="1200446"/>
              </a:tblGrid>
              <a:tr h="1132555">
                <a:tc>
                  <a:txBody>
                    <a:bodyPr/>
                    <a:lstStyle/>
                    <a:p>
                      <a:pPr algn="ctr"/>
                      <a:r>
                        <a:rPr lang="en-US" sz="1900" dirty="0" smtClean="0"/>
                        <a:t>N=118</a:t>
                      </a:r>
                      <a:endParaRPr lang="en-US" sz="1900" dirty="0"/>
                    </a:p>
                  </a:txBody>
                  <a:tcPr anchor="ctr">
                    <a:lnL w="9525" cap="flat" cmpd="sng" algn="ctr">
                      <a:no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b="1" dirty="0" smtClean="0"/>
                        <a:t>Predicted</a:t>
                      </a:r>
                      <a:r>
                        <a:rPr lang="en-US" sz="1900" b="1" baseline="0" dirty="0" smtClean="0"/>
                        <a:t> </a:t>
                      </a:r>
                    </a:p>
                    <a:p>
                      <a:pPr algn="ctr"/>
                      <a:r>
                        <a:rPr lang="en-US" sz="1900" b="1" baseline="0" dirty="0" smtClean="0"/>
                        <a:t>No</a:t>
                      </a:r>
                      <a:endParaRPr lang="en-US" sz="1900" b="1" dirty="0"/>
                    </a:p>
                  </a:txBody>
                  <a:tcPr anchor="ct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b="1" dirty="0" smtClean="0"/>
                        <a:t>Predicted</a:t>
                      </a:r>
                    </a:p>
                    <a:p>
                      <a:pPr algn="ctr"/>
                      <a:r>
                        <a:rPr lang="en-US" sz="1900" b="1" dirty="0" smtClean="0"/>
                        <a:t>Yes</a:t>
                      </a:r>
                      <a:endParaRPr lang="en-US" sz="1900" b="1" dirty="0"/>
                    </a:p>
                  </a:txBody>
                  <a:tcPr anchor="ct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endParaRPr lang="en-US" sz="1900" dirty="0"/>
                    </a:p>
                  </a:txBody>
                  <a:tcPr anchor="ctr">
                    <a:lnL w="9525" cap="flat" cmpd="sng" algn="ctr">
                      <a:solidFill>
                        <a:scrgbClr r="0" g="0" b="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rgbClr r="0" g="0" b="0"/>
                      </a:solidFill>
                      <a:prstDash val="solid"/>
                      <a:round/>
                      <a:headEnd type="none" w="med" len="med"/>
                      <a:tailEnd type="none" w="med" len="med"/>
                    </a:lnB>
                  </a:tcPr>
                </a:tc>
              </a:tr>
              <a:tr h="944880">
                <a:tc>
                  <a:txBody>
                    <a:bodyPr/>
                    <a:lstStyle/>
                    <a:p>
                      <a:pPr algn="ctr"/>
                      <a:r>
                        <a:rPr lang="en-US" sz="1900" b="1" dirty="0" smtClean="0"/>
                        <a:t>True</a:t>
                      </a:r>
                      <a:r>
                        <a:rPr lang="en-US" sz="1900" b="1" baseline="0" dirty="0" smtClean="0"/>
                        <a:t> Negative (NO)</a:t>
                      </a:r>
                      <a:endParaRPr lang="en-US" sz="1900" b="1"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TN = 74</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FP = 6</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80</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r>
              <a:tr h="914400">
                <a:tc>
                  <a:txBody>
                    <a:bodyPr/>
                    <a:lstStyle/>
                    <a:p>
                      <a:pPr algn="ctr"/>
                      <a:r>
                        <a:rPr lang="en-US" sz="1900" b="1" dirty="0" smtClean="0"/>
                        <a:t>True</a:t>
                      </a:r>
                      <a:r>
                        <a:rPr lang="en-US" sz="1900" b="1" baseline="0" dirty="0" smtClean="0"/>
                        <a:t> </a:t>
                      </a:r>
                    </a:p>
                    <a:p>
                      <a:pPr algn="ctr"/>
                      <a:r>
                        <a:rPr lang="en-US" sz="1900" b="1" baseline="0" dirty="0" smtClean="0"/>
                        <a:t>Positive (Yes)</a:t>
                      </a:r>
                      <a:endParaRPr lang="en-US" sz="1900" b="1"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FN = 27</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TP = 11</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38</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r>
              <a:tr h="938627">
                <a:tc>
                  <a:txBody>
                    <a:bodyPr/>
                    <a:lstStyle/>
                    <a:p>
                      <a:pPr algn="ctr"/>
                      <a:endParaRPr lang="en-US" sz="1900" dirty="0"/>
                    </a:p>
                  </a:txBody>
                  <a:tcPr>
                    <a:lnL w="9525" cap="flat" cmpd="sng" algn="ctr">
                      <a:no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a:r>
                        <a:rPr lang="en-US" sz="1900" dirty="0" smtClean="0"/>
                        <a:t>101</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17</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endParaRPr lang="en-US" sz="1900" dirty="0"/>
                    </a:p>
                  </a:txBody>
                  <a:tcPr>
                    <a:lnL w="9525" cap="flat" cmpd="sng" algn="ctr">
                      <a:solidFill>
                        <a:scrgbClr r="0" g="0" b="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134707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pic>
        <p:nvPicPr>
          <p:cNvPr id="14" name="Picture 13" descr="Screen Shot 2020-11-12 at 1.41.46 PM.png"/>
          <p:cNvPicPr>
            <a:picLocks noChangeAspect="1"/>
          </p:cNvPicPr>
          <p:nvPr/>
        </p:nvPicPr>
        <p:blipFill rotWithShape="1">
          <a:blip r:embed="rId2">
            <a:extLst>
              <a:ext uri="{28A0092B-C50C-407E-A947-70E740481C1C}">
                <a14:useLocalDpi xmlns:a14="http://schemas.microsoft.com/office/drawing/2010/main" val="0"/>
              </a:ext>
            </a:extLst>
          </a:blip>
          <a:srcRect l="9990" t="17523" r="13616"/>
          <a:stretch/>
        </p:blipFill>
        <p:spPr>
          <a:xfrm>
            <a:off x="1466995" y="1652805"/>
            <a:ext cx="6985426" cy="4663440"/>
          </a:xfrm>
          <a:prstGeom prst="rect">
            <a:avLst/>
          </a:prstGeom>
        </p:spPr>
      </p:pic>
    </p:spTree>
    <p:extLst>
      <p:ext uri="{BB962C8B-B14F-4D97-AF65-F5344CB8AC3E}">
        <p14:creationId xmlns:p14="http://schemas.microsoft.com/office/powerpoint/2010/main" val="383194978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72000">
              <a:schemeClr val="bg1"/>
            </a:gs>
            <a:gs pos="100000">
              <a:srgbClr val="23A3BC"/>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smtClean="0"/>
              <a:t>Data preparation and visualization</a:t>
            </a:r>
            <a:endParaRPr lang="en-US" sz="6600" dirty="0"/>
          </a:p>
        </p:txBody>
      </p:sp>
      <p:sp>
        <p:nvSpPr>
          <p:cNvPr id="5" name="Subtitle 2"/>
          <p:cNvSpPr txBox="1">
            <a:spLocks/>
          </p:cNvSpPr>
          <p:nvPr/>
        </p:nvSpPr>
        <p:spPr>
          <a:xfrm>
            <a:off x="1371600" y="3886200"/>
            <a:ext cx="64008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000" dirty="0" smtClean="0">
                <a:solidFill>
                  <a:schemeClr val="accent6">
                    <a:lumMod val="75000"/>
                  </a:schemeClr>
                </a:solidFill>
              </a:rPr>
              <a:t>Dr. Suraiya Zabeen</a:t>
            </a:r>
            <a:endParaRPr lang="en-US" sz="2000" dirty="0">
              <a:solidFill>
                <a:schemeClr val="accent6">
                  <a:lumMod val="75000"/>
                </a:schemeClr>
              </a:solidFill>
            </a:endParaRPr>
          </a:p>
        </p:txBody>
      </p:sp>
    </p:spTree>
    <p:extLst>
      <p:ext uri="{BB962C8B-B14F-4D97-AF65-F5344CB8AC3E}">
        <p14:creationId xmlns:p14="http://schemas.microsoft.com/office/powerpoint/2010/main" val="15381397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4589222" y="4446476"/>
            <a:ext cx="523525" cy="402395"/>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589222" y="1893693"/>
            <a:ext cx="523525" cy="402395"/>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708279" y="4546592"/>
            <a:ext cx="523525" cy="402395"/>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746698" y="3302889"/>
            <a:ext cx="523525" cy="402395"/>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589222" y="4968641"/>
            <a:ext cx="523525" cy="402395"/>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4589222" y="3150489"/>
            <a:ext cx="523525" cy="402395"/>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08279" y="1949903"/>
            <a:ext cx="523525" cy="402395"/>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Google Shape;622;p51"/>
          <p:cNvSpPr txBox="1"/>
          <p:nvPr/>
        </p:nvSpPr>
        <p:spPr>
          <a:xfrm>
            <a:off x="634013" y="1862727"/>
            <a:ext cx="685800" cy="554100"/>
          </a:xfrm>
          <a:prstGeom prst="rect">
            <a:avLst/>
          </a:prstGeom>
          <a:noFill/>
          <a:ln>
            <a:noFill/>
          </a:ln>
        </p:spPr>
        <p:txBody>
          <a:bodyPr spcFirstLastPara="1" wrap="square" lIns="45725" tIns="22850" rIns="45725" bIns="22850"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n-GB" sz="3300" b="0" i="0" u="none" strike="noStrike" cap="none" dirty="0" smtClean="0">
                <a:solidFill>
                  <a:schemeClr val="accent6">
                    <a:lumMod val="75000"/>
                  </a:schemeClr>
                </a:solidFill>
                <a:latin typeface="Source Sans Pro Black"/>
                <a:ea typeface="Source Sans Pro Black"/>
                <a:cs typeface="Source Sans Pro Black"/>
                <a:sym typeface="Source Sans Pro Black"/>
              </a:rPr>
              <a:t>0</a:t>
            </a:r>
            <a:r>
              <a:rPr lang="en" sz="3300" b="0" i="0" u="none" strike="noStrike" cap="none" dirty="0" smtClean="0">
                <a:solidFill>
                  <a:schemeClr val="accent6">
                    <a:lumMod val="75000"/>
                  </a:schemeClr>
                </a:solidFill>
                <a:latin typeface="Source Sans Pro Black"/>
                <a:ea typeface="Source Sans Pro Black"/>
                <a:cs typeface="Source Sans Pro Black"/>
                <a:sym typeface="Source Sans Pro Black"/>
              </a:rPr>
              <a:t>1</a:t>
            </a:r>
            <a:endParaRPr sz="3300" b="0" i="0" u="none" strike="noStrike" cap="none" dirty="0">
              <a:solidFill>
                <a:schemeClr val="accent6">
                  <a:lumMod val="75000"/>
                </a:schemeClr>
              </a:solidFill>
              <a:latin typeface="Source Sans Pro Black"/>
              <a:ea typeface="Source Sans Pro Black"/>
              <a:cs typeface="Source Sans Pro Black"/>
              <a:sym typeface="Source Sans Pro Black"/>
            </a:endParaRPr>
          </a:p>
        </p:txBody>
      </p:sp>
      <p:sp>
        <p:nvSpPr>
          <p:cNvPr id="13" name="Google Shape;623;p51"/>
          <p:cNvSpPr txBox="1"/>
          <p:nvPr/>
        </p:nvSpPr>
        <p:spPr>
          <a:xfrm>
            <a:off x="1382746" y="4343082"/>
            <a:ext cx="2933400"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solidFill>
                  <a:schemeClr val="lt1"/>
                </a:solidFill>
                <a:latin typeface="Source Sans Pro Black"/>
                <a:ea typeface="Source Sans Pro Black"/>
                <a:cs typeface="Source Sans Pro Black"/>
                <a:sym typeface="Source Sans Pro Black"/>
              </a:rPr>
              <a:t>MAKE A GITHUB ACCOUNT</a:t>
            </a:r>
            <a:endParaRPr sz="1800" b="0" i="0" u="none" strike="noStrike" cap="none" dirty="0">
              <a:solidFill>
                <a:schemeClr val="lt1"/>
              </a:solidFill>
              <a:latin typeface="Source Sans Pro Black"/>
              <a:ea typeface="Source Sans Pro Black"/>
              <a:cs typeface="Source Sans Pro Black"/>
              <a:sym typeface="Source Sans Pro Black"/>
            </a:endParaRPr>
          </a:p>
        </p:txBody>
      </p:sp>
      <p:sp>
        <p:nvSpPr>
          <p:cNvPr id="14" name="Google Shape;624;p51"/>
          <p:cNvSpPr txBox="1"/>
          <p:nvPr/>
        </p:nvSpPr>
        <p:spPr>
          <a:xfrm>
            <a:off x="1394077" y="4876242"/>
            <a:ext cx="2652600" cy="4155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dirty="0">
                <a:solidFill>
                  <a:srgbClr val="BFBFBF"/>
                </a:solidFill>
                <a:latin typeface="Source Sans Pro"/>
                <a:ea typeface="Source Sans Pro"/>
                <a:cs typeface="Source Sans Pro"/>
                <a:sym typeface="Source Sans Pro"/>
              </a:rPr>
              <a:t>If you haven’t already, make a GitHub account. We will be using it from the moment we start.</a:t>
            </a:r>
            <a:endParaRPr sz="1200" b="0" i="0" u="none" strike="noStrike" cap="none" dirty="0">
              <a:solidFill>
                <a:srgbClr val="BFBFBF"/>
              </a:solidFill>
              <a:latin typeface="Source Sans Pro"/>
              <a:ea typeface="Source Sans Pro"/>
              <a:cs typeface="Source Sans Pro"/>
              <a:sym typeface="Source Sans Pro"/>
            </a:endParaRPr>
          </a:p>
        </p:txBody>
      </p:sp>
      <p:sp>
        <p:nvSpPr>
          <p:cNvPr id="15" name="Google Shape;625;p51"/>
          <p:cNvSpPr txBox="1"/>
          <p:nvPr/>
        </p:nvSpPr>
        <p:spPr>
          <a:xfrm>
            <a:off x="663989" y="3234046"/>
            <a:ext cx="685800" cy="554100"/>
          </a:xfrm>
          <a:prstGeom prst="rect">
            <a:avLst/>
          </a:prstGeom>
          <a:noFill/>
          <a:ln>
            <a:noFill/>
          </a:ln>
        </p:spPr>
        <p:txBody>
          <a:bodyPr spcFirstLastPara="1" wrap="square" lIns="45725" tIns="22850" rIns="45725" bIns="22850"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n-GB" sz="3300" b="0" i="0" u="none" strike="noStrike" cap="none" dirty="0" smtClean="0">
                <a:solidFill>
                  <a:srgbClr val="FF822E"/>
                </a:solidFill>
                <a:latin typeface="Source Sans Pro Black"/>
                <a:ea typeface="Source Sans Pro Black"/>
                <a:cs typeface="Source Sans Pro Black"/>
                <a:sym typeface="Source Sans Pro Black"/>
              </a:rPr>
              <a:t>0</a:t>
            </a:r>
            <a:r>
              <a:rPr lang="en" sz="3300" b="0" i="0" u="none" strike="noStrike" cap="none" dirty="0" smtClean="0">
                <a:solidFill>
                  <a:srgbClr val="FF822E"/>
                </a:solidFill>
                <a:latin typeface="Source Sans Pro Black"/>
                <a:ea typeface="Source Sans Pro Black"/>
                <a:cs typeface="Source Sans Pro Black"/>
                <a:sym typeface="Source Sans Pro Black"/>
              </a:rPr>
              <a:t>2</a:t>
            </a:r>
            <a:endParaRPr sz="3300" b="0" i="0" u="none" strike="noStrike" cap="none" dirty="0">
              <a:solidFill>
                <a:srgbClr val="FF822E"/>
              </a:solidFill>
              <a:latin typeface="Source Sans Pro Black"/>
              <a:ea typeface="Source Sans Pro Black"/>
              <a:cs typeface="Source Sans Pro Black"/>
              <a:sym typeface="Source Sans Pro Black"/>
            </a:endParaRPr>
          </a:p>
        </p:txBody>
      </p:sp>
      <p:sp>
        <p:nvSpPr>
          <p:cNvPr id="16" name="Google Shape;626;p51"/>
          <p:cNvSpPr txBox="1"/>
          <p:nvPr/>
        </p:nvSpPr>
        <p:spPr>
          <a:xfrm>
            <a:off x="1394077" y="1687782"/>
            <a:ext cx="2164500"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solidFill>
                  <a:schemeClr val="lt1"/>
                </a:solidFill>
                <a:latin typeface="Source Sans Pro Black"/>
                <a:ea typeface="Source Sans Pro Black"/>
                <a:cs typeface="Source Sans Pro Black"/>
                <a:sym typeface="Source Sans Pro Black"/>
              </a:rPr>
              <a:t>DOWNLOAD VSCODE</a:t>
            </a:r>
            <a:endParaRPr sz="1800" b="0" i="0" u="none" strike="noStrike" cap="none" dirty="0">
              <a:solidFill>
                <a:schemeClr val="lt1"/>
              </a:solidFill>
              <a:latin typeface="Source Sans Pro Black"/>
              <a:ea typeface="Source Sans Pro Black"/>
              <a:cs typeface="Source Sans Pro Black"/>
              <a:sym typeface="Source Sans Pro Black"/>
            </a:endParaRPr>
          </a:p>
        </p:txBody>
      </p:sp>
      <p:sp>
        <p:nvSpPr>
          <p:cNvPr id="17" name="Google Shape;627;p51"/>
          <p:cNvSpPr txBox="1"/>
          <p:nvPr/>
        </p:nvSpPr>
        <p:spPr>
          <a:xfrm>
            <a:off x="1394077" y="2283301"/>
            <a:ext cx="2933400" cy="4155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dirty="0">
                <a:solidFill>
                  <a:srgbClr val="BFBFBF"/>
                </a:solidFill>
                <a:latin typeface="Source Sans Pro"/>
                <a:ea typeface="Source Sans Pro"/>
                <a:cs typeface="Source Sans Pro"/>
                <a:sym typeface="Source Sans Pro"/>
              </a:rPr>
              <a:t>VSCode is the application in which we will write all of our code. Again, we will be using this from the moment we start class.</a:t>
            </a:r>
            <a:endParaRPr sz="1200" b="0" i="0" u="none" strike="noStrike" cap="none" dirty="0">
              <a:solidFill>
                <a:srgbClr val="BFBFBF"/>
              </a:solidFill>
              <a:latin typeface="Source Sans Pro"/>
              <a:ea typeface="Source Sans Pro"/>
              <a:cs typeface="Source Sans Pro"/>
              <a:sym typeface="Source Sans Pro"/>
            </a:endParaRPr>
          </a:p>
        </p:txBody>
      </p:sp>
      <p:sp>
        <p:nvSpPr>
          <p:cNvPr id="18" name="Google Shape;628;p51"/>
          <p:cNvSpPr txBox="1"/>
          <p:nvPr/>
        </p:nvSpPr>
        <p:spPr>
          <a:xfrm>
            <a:off x="609567" y="4446475"/>
            <a:ext cx="685800" cy="540236"/>
          </a:xfrm>
          <a:prstGeom prst="rect">
            <a:avLst/>
          </a:prstGeom>
          <a:noFill/>
          <a:ln>
            <a:noFill/>
          </a:ln>
        </p:spPr>
        <p:txBody>
          <a:bodyPr spcFirstLastPara="1" wrap="square" lIns="45725" tIns="22850" rIns="45725" bIns="22850"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n-GB" sz="3300" b="0" i="0" u="none" strike="noStrike" cap="none" dirty="0" smtClean="0">
                <a:solidFill>
                  <a:srgbClr val="FF822E"/>
                </a:solidFill>
                <a:latin typeface="Source Sans Pro Black"/>
                <a:ea typeface="Source Sans Pro Black"/>
                <a:cs typeface="Source Sans Pro Black"/>
                <a:sym typeface="Source Sans Pro Black"/>
              </a:rPr>
              <a:t>0</a:t>
            </a:r>
            <a:r>
              <a:rPr lang="en" sz="3300" b="0" i="0" u="none" strike="noStrike" cap="none" dirty="0" smtClean="0">
                <a:solidFill>
                  <a:srgbClr val="FF822E"/>
                </a:solidFill>
                <a:latin typeface="Source Sans Pro Black"/>
                <a:ea typeface="Source Sans Pro Black"/>
                <a:cs typeface="Source Sans Pro Black"/>
                <a:sym typeface="Source Sans Pro Black"/>
              </a:rPr>
              <a:t>3</a:t>
            </a:r>
            <a:endParaRPr sz="3300" b="0" i="0" u="none" strike="noStrike" cap="none" dirty="0">
              <a:solidFill>
                <a:srgbClr val="FF822E"/>
              </a:solidFill>
              <a:latin typeface="Source Sans Pro Black"/>
              <a:ea typeface="Source Sans Pro Black"/>
              <a:cs typeface="Source Sans Pro Black"/>
              <a:sym typeface="Source Sans Pro Black"/>
            </a:endParaRPr>
          </a:p>
        </p:txBody>
      </p:sp>
      <p:sp>
        <p:nvSpPr>
          <p:cNvPr id="19" name="Google Shape;629;p51"/>
          <p:cNvSpPr txBox="1"/>
          <p:nvPr/>
        </p:nvSpPr>
        <p:spPr>
          <a:xfrm>
            <a:off x="5112745" y="2887534"/>
            <a:ext cx="3023700"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solidFill>
                  <a:schemeClr val="lt1"/>
                </a:solidFill>
                <a:latin typeface="Source Sans Pro Black"/>
                <a:ea typeface="Source Sans Pro Black"/>
                <a:cs typeface="Source Sans Pro Black"/>
                <a:sym typeface="Source Sans Pro Black"/>
              </a:rPr>
              <a:t>RUN A PYTHON NOTEBOOK IN VSCODE</a:t>
            </a:r>
            <a:endParaRPr sz="1800" b="0" i="0" u="none" strike="noStrike" cap="none" dirty="0">
              <a:solidFill>
                <a:schemeClr val="lt1"/>
              </a:solidFill>
              <a:latin typeface="Source Sans Pro Black"/>
              <a:ea typeface="Source Sans Pro Black"/>
              <a:cs typeface="Source Sans Pro Black"/>
              <a:sym typeface="Source Sans Pro Black"/>
            </a:endParaRPr>
          </a:p>
        </p:txBody>
      </p:sp>
      <p:sp>
        <p:nvSpPr>
          <p:cNvPr id="20" name="Google Shape;630;p51"/>
          <p:cNvSpPr txBox="1"/>
          <p:nvPr/>
        </p:nvSpPr>
        <p:spPr>
          <a:xfrm>
            <a:off x="5131917" y="3447101"/>
            <a:ext cx="3337800" cy="4155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dirty="0">
                <a:solidFill>
                  <a:srgbClr val="BFBFBF"/>
                </a:solidFill>
                <a:latin typeface="Source Sans Pro"/>
                <a:ea typeface="Source Sans Pro"/>
                <a:cs typeface="Source Sans Pro"/>
                <a:sym typeface="Source Sans Pro"/>
              </a:rPr>
              <a:t>This is the format of the notebooks we will be going through throughout the course. Please make sure it works on your machine before class starts.</a:t>
            </a:r>
            <a:endParaRPr sz="1200" b="0" i="0" u="none" strike="noStrike" cap="none" dirty="0">
              <a:solidFill>
                <a:srgbClr val="BFBFBF"/>
              </a:solidFill>
              <a:latin typeface="Source Sans Pro"/>
              <a:ea typeface="Source Sans Pro"/>
              <a:cs typeface="Source Sans Pro"/>
              <a:sym typeface="Source Sans Pro"/>
            </a:endParaRPr>
          </a:p>
        </p:txBody>
      </p:sp>
      <p:sp>
        <p:nvSpPr>
          <p:cNvPr id="21" name="Google Shape;631;p51"/>
          <p:cNvSpPr txBox="1"/>
          <p:nvPr/>
        </p:nvSpPr>
        <p:spPr>
          <a:xfrm>
            <a:off x="4484798" y="1799022"/>
            <a:ext cx="685800" cy="554100"/>
          </a:xfrm>
          <a:prstGeom prst="rect">
            <a:avLst/>
          </a:prstGeom>
          <a:noFill/>
          <a:ln>
            <a:noFill/>
          </a:ln>
        </p:spPr>
        <p:txBody>
          <a:bodyPr spcFirstLastPara="1" wrap="square" lIns="45725" tIns="22850" rIns="45725" bIns="22850"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n-GB" sz="3300" dirty="0" smtClean="0">
                <a:solidFill>
                  <a:srgbClr val="FF822E"/>
                </a:solidFill>
                <a:latin typeface="Source Sans Pro Black"/>
                <a:ea typeface="Source Sans Pro Black"/>
                <a:cs typeface="Source Sans Pro Black"/>
                <a:sym typeface="Source Sans Pro Black"/>
              </a:rPr>
              <a:t>04</a:t>
            </a:r>
            <a:endParaRPr sz="3300" b="0" i="0" u="none" strike="noStrike" cap="none" dirty="0">
              <a:solidFill>
                <a:srgbClr val="FF822E"/>
              </a:solidFill>
              <a:latin typeface="Source Sans Pro Black"/>
              <a:ea typeface="Source Sans Pro Black"/>
              <a:cs typeface="Source Sans Pro Black"/>
              <a:sym typeface="Source Sans Pro Black"/>
            </a:endParaRPr>
          </a:p>
        </p:txBody>
      </p:sp>
      <p:sp>
        <p:nvSpPr>
          <p:cNvPr id="22" name="Google Shape;632;p51"/>
          <p:cNvSpPr txBox="1"/>
          <p:nvPr/>
        </p:nvSpPr>
        <p:spPr>
          <a:xfrm>
            <a:off x="4483827" y="3049083"/>
            <a:ext cx="685800" cy="554100"/>
          </a:xfrm>
          <a:prstGeom prst="rect">
            <a:avLst/>
          </a:prstGeom>
          <a:noFill/>
          <a:ln>
            <a:noFill/>
          </a:ln>
        </p:spPr>
        <p:txBody>
          <a:bodyPr spcFirstLastPara="1" wrap="square" lIns="45725" tIns="22850" rIns="45725" bIns="22850"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n-GB" sz="3300" dirty="0" smtClean="0">
                <a:solidFill>
                  <a:srgbClr val="FF822E"/>
                </a:solidFill>
                <a:latin typeface="Source Sans Pro Black"/>
                <a:ea typeface="Source Sans Pro Black"/>
                <a:cs typeface="Source Sans Pro Black"/>
                <a:sym typeface="Source Sans Pro Black"/>
              </a:rPr>
              <a:t>05</a:t>
            </a:r>
            <a:endParaRPr sz="3300" b="0" i="0" u="none" strike="noStrike" cap="none" dirty="0">
              <a:solidFill>
                <a:srgbClr val="FF822E"/>
              </a:solidFill>
              <a:latin typeface="Source Sans Pro Black"/>
              <a:ea typeface="Source Sans Pro Black"/>
              <a:cs typeface="Source Sans Pro Black"/>
              <a:sym typeface="Source Sans Pro Black"/>
            </a:endParaRPr>
          </a:p>
        </p:txBody>
      </p:sp>
      <p:sp>
        <p:nvSpPr>
          <p:cNvPr id="23" name="Google Shape;633;p51"/>
          <p:cNvSpPr txBox="1"/>
          <p:nvPr/>
        </p:nvSpPr>
        <p:spPr>
          <a:xfrm>
            <a:off x="194838" y="496063"/>
            <a:ext cx="7010700"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Source Sans Pro Black"/>
              <a:ea typeface="Source Sans Pro Black"/>
              <a:cs typeface="Source Sans Pro Black"/>
              <a:sym typeface="Source Sans Pro Black"/>
            </a:endParaRPr>
          </a:p>
        </p:txBody>
      </p:sp>
      <p:sp>
        <p:nvSpPr>
          <p:cNvPr id="24" name="Google Shape;634;p51"/>
          <p:cNvSpPr txBox="1"/>
          <p:nvPr/>
        </p:nvSpPr>
        <p:spPr>
          <a:xfrm>
            <a:off x="5163037" y="1732143"/>
            <a:ext cx="3295200"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solidFill>
                  <a:schemeClr val="lt1"/>
                </a:solidFill>
                <a:latin typeface="Source Sans Pro Black"/>
                <a:ea typeface="Source Sans Pro Black"/>
                <a:cs typeface="Source Sans Pro Black"/>
                <a:sym typeface="Source Sans Pro Black"/>
              </a:rPr>
              <a:t>CLONE THE </a:t>
            </a:r>
            <a:r>
              <a:rPr lang="en" sz="1800" dirty="0" smtClean="0">
                <a:solidFill>
                  <a:schemeClr val="lt1"/>
                </a:solidFill>
                <a:latin typeface="Source Sans Pro Black"/>
                <a:ea typeface="Source Sans Pro Black"/>
                <a:cs typeface="Source Sans Pro Black"/>
                <a:sym typeface="Source Sans Pro Black"/>
              </a:rPr>
              <a:t>REPO</a:t>
            </a:r>
            <a:endParaRPr sz="1800" b="0" i="0" u="none" strike="noStrike" cap="none" dirty="0">
              <a:solidFill>
                <a:schemeClr val="lt1"/>
              </a:solidFill>
              <a:latin typeface="Source Sans Pro Black"/>
              <a:ea typeface="Source Sans Pro Black"/>
              <a:cs typeface="Source Sans Pro Black"/>
              <a:sym typeface="Source Sans Pro Black"/>
            </a:endParaRPr>
          </a:p>
        </p:txBody>
      </p:sp>
      <p:sp>
        <p:nvSpPr>
          <p:cNvPr id="25" name="Google Shape;635;p51"/>
          <p:cNvSpPr txBox="1"/>
          <p:nvPr/>
        </p:nvSpPr>
        <p:spPr>
          <a:xfrm>
            <a:off x="5131917" y="2075551"/>
            <a:ext cx="2871600" cy="4155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dirty="0">
                <a:solidFill>
                  <a:srgbClr val="BFBFBF"/>
                </a:solidFill>
                <a:latin typeface="Source Sans Pro"/>
                <a:ea typeface="Source Sans Pro"/>
                <a:cs typeface="Source Sans Pro"/>
                <a:sym typeface="Source Sans Pro"/>
              </a:rPr>
              <a:t>Download the content repo from </a:t>
            </a:r>
            <a:r>
              <a:rPr lang="en" sz="1200" dirty="0" smtClean="0">
                <a:solidFill>
                  <a:srgbClr val="BFBFBF"/>
                </a:solidFill>
                <a:latin typeface="Source Sans Pro"/>
                <a:ea typeface="Source Sans Pro"/>
                <a:cs typeface="Source Sans Pro"/>
                <a:sym typeface="Source Sans Pro"/>
              </a:rPr>
              <a:t>GitHub</a:t>
            </a:r>
            <a:r>
              <a:rPr lang="en-GB" sz="1200" dirty="0">
                <a:solidFill>
                  <a:srgbClr val="BFBFBF"/>
                </a:solidFill>
                <a:latin typeface="Source Sans Pro"/>
                <a:ea typeface="Source Sans Pro"/>
                <a:cs typeface="Source Sans Pro"/>
                <a:sym typeface="Source Sans Pro"/>
              </a:rPr>
              <a:t> </a:t>
            </a:r>
            <a:r>
              <a:rPr lang="en-GB" sz="1200" dirty="0" smtClean="0">
                <a:solidFill>
                  <a:srgbClr val="BFBFBF"/>
                </a:solidFill>
                <a:latin typeface="Source Sans Pro"/>
                <a:ea typeface="Source Sans Pro"/>
                <a:cs typeface="Source Sans Pro"/>
                <a:sym typeface="Source Sans Pro"/>
              </a:rPr>
              <a:t>on your terminal using git clone command. </a:t>
            </a:r>
            <a:r>
              <a:rPr lang="en" sz="1200" dirty="0" smtClean="0">
                <a:solidFill>
                  <a:srgbClr val="BFBFBF"/>
                </a:solidFill>
                <a:latin typeface="Source Sans Pro"/>
                <a:ea typeface="Source Sans Pro"/>
                <a:cs typeface="Source Sans Pro"/>
                <a:sym typeface="Source Sans Pro"/>
              </a:rPr>
              <a:t> </a:t>
            </a:r>
            <a:r>
              <a:rPr lang="en" sz="1200" dirty="0">
                <a:solidFill>
                  <a:srgbClr val="BFBFBF"/>
                </a:solidFill>
                <a:latin typeface="Source Sans Pro"/>
                <a:ea typeface="Source Sans Pro"/>
                <a:cs typeface="Source Sans Pro"/>
                <a:sym typeface="Source Sans Pro"/>
              </a:rPr>
              <a:t>Familiarise yourself with the </a:t>
            </a:r>
            <a:r>
              <a:rPr lang="en" sz="1200" dirty="0" smtClean="0">
                <a:solidFill>
                  <a:srgbClr val="BFBFBF"/>
                </a:solidFill>
                <a:latin typeface="Source Sans Pro"/>
                <a:ea typeface="Source Sans Pro"/>
                <a:cs typeface="Source Sans Pro"/>
                <a:sym typeface="Source Sans Pro"/>
              </a:rPr>
              <a:t>content</a:t>
            </a:r>
            <a:r>
              <a:rPr lang="en-GB" sz="1200" dirty="0" smtClean="0">
                <a:solidFill>
                  <a:srgbClr val="BFBFBF"/>
                </a:solidFill>
                <a:latin typeface="Source Sans Pro"/>
                <a:ea typeface="Source Sans Pro"/>
                <a:cs typeface="Source Sans Pro"/>
                <a:sym typeface="Source Sans Pro"/>
              </a:rPr>
              <a:t>.</a:t>
            </a:r>
            <a:endParaRPr sz="1200" b="0" i="0" u="none" strike="noStrike" cap="none" dirty="0">
              <a:solidFill>
                <a:srgbClr val="BFBFBF"/>
              </a:solidFill>
              <a:latin typeface="Source Sans Pro"/>
              <a:ea typeface="Source Sans Pro"/>
              <a:cs typeface="Source Sans Pro"/>
              <a:sym typeface="Source Sans Pro"/>
            </a:endParaRPr>
          </a:p>
        </p:txBody>
      </p:sp>
      <p:sp>
        <p:nvSpPr>
          <p:cNvPr id="26" name="Google Shape;636;p51"/>
          <p:cNvSpPr txBox="1"/>
          <p:nvPr/>
        </p:nvSpPr>
        <p:spPr>
          <a:xfrm>
            <a:off x="1382758" y="2929315"/>
            <a:ext cx="2164500"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a:solidFill>
                  <a:schemeClr val="lt1"/>
                </a:solidFill>
                <a:latin typeface="Source Sans Pro Black"/>
                <a:ea typeface="Source Sans Pro Black"/>
                <a:cs typeface="Source Sans Pro Black"/>
                <a:sym typeface="Source Sans Pro Black"/>
              </a:rPr>
              <a:t>DOWNLOAD CONDA</a:t>
            </a:r>
            <a:endParaRPr sz="1800" b="0" i="0" u="none" strike="noStrike" cap="none">
              <a:solidFill>
                <a:schemeClr val="lt1"/>
              </a:solidFill>
              <a:latin typeface="Source Sans Pro Black"/>
              <a:ea typeface="Source Sans Pro Black"/>
              <a:cs typeface="Source Sans Pro Black"/>
              <a:sym typeface="Source Sans Pro Black"/>
            </a:endParaRPr>
          </a:p>
        </p:txBody>
      </p:sp>
      <p:sp>
        <p:nvSpPr>
          <p:cNvPr id="27" name="Google Shape;637;p51"/>
          <p:cNvSpPr txBox="1"/>
          <p:nvPr/>
        </p:nvSpPr>
        <p:spPr>
          <a:xfrm>
            <a:off x="1382746" y="3447101"/>
            <a:ext cx="2933400" cy="4155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dirty="0">
                <a:solidFill>
                  <a:srgbClr val="BFBFBF"/>
                </a:solidFill>
                <a:latin typeface="Source Sans Pro"/>
                <a:ea typeface="Source Sans Pro"/>
                <a:cs typeface="Source Sans Pro"/>
                <a:sym typeface="Source Sans Pro"/>
              </a:rPr>
              <a:t>Conda is a software for installing Python code that other people have written (a Python package manager) </a:t>
            </a:r>
            <a:endParaRPr sz="1200" b="0" i="0" u="none" strike="noStrike" cap="none" dirty="0">
              <a:solidFill>
                <a:srgbClr val="BFBFBF"/>
              </a:solidFill>
              <a:latin typeface="Source Sans Pro"/>
              <a:ea typeface="Source Sans Pro"/>
              <a:cs typeface="Source Sans Pro"/>
              <a:sym typeface="Source Sans Pro"/>
            </a:endParaRPr>
          </a:p>
        </p:txBody>
      </p:sp>
      <p:sp>
        <p:nvSpPr>
          <p:cNvPr id="31" name="Google Shape;641;p51"/>
          <p:cNvSpPr txBox="1"/>
          <p:nvPr/>
        </p:nvSpPr>
        <p:spPr>
          <a:xfrm>
            <a:off x="4525452" y="4865931"/>
            <a:ext cx="685800" cy="554100"/>
          </a:xfrm>
          <a:prstGeom prst="rect">
            <a:avLst/>
          </a:prstGeom>
          <a:noFill/>
          <a:ln>
            <a:noFill/>
          </a:ln>
        </p:spPr>
        <p:txBody>
          <a:bodyPr spcFirstLastPara="1" wrap="square" lIns="45725" tIns="22850" rIns="45725" bIns="22850"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n-GB" sz="3300" dirty="0" smtClean="0">
                <a:solidFill>
                  <a:srgbClr val="FF822E"/>
                </a:solidFill>
                <a:latin typeface="Source Sans Pro Black"/>
                <a:ea typeface="Source Sans Pro Black"/>
                <a:cs typeface="Source Sans Pro Black"/>
                <a:sym typeface="Source Sans Pro Black"/>
              </a:rPr>
              <a:t>07</a:t>
            </a:r>
            <a:endParaRPr sz="3300" b="0" i="0" u="none" strike="noStrike" cap="none" dirty="0">
              <a:solidFill>
                <a:srgbClr val="FF822E"/>
              </a:solidFill>
              <a:latin typeface="Source Sans Pro Black"/>
              <a:ea typeface="Source Sans Pro Black"/>
              <a:cs typeface="Source Sans Pro Black"/>
              <a:sym typeface="Source Sans Pro Black"/>
            </a:endParaRPr>
          </a:p>
        </p:txBody>
      </p:sp>
      <p:sp>
        <p:nvSpPr>
          <p:cNvPr id="32" name="Google Shape;642;p51"/>
          <p:cNvSpPr txBox="1"/>
          <p:nvPr/>
        </p:nvSpPr>
        <p:spPr>
          <a:xfrm>
            <a:off x="5178160" y="4968642"/>
            <a:ext cx="2637479"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dirty="0" smtClean="0">
                <a:solidFill>
                  <a:schemeClr val="lt1"/>
                </a:solidFill>
                <a:latin typeface="Source Sans Pro Black"/>
                <a:ea typeface="Source Sans Pro Black"/>
                <a:cs typeface="Source Sans Pro Black"/>
                <a:sym typeface="Source Sans Pro Black"/>
              </a:rPr>
              <a:t>JOIN THE LINKEDIN GROUP</a:t>
            </a:r>
            <a:endParaRPr sz="1800" b="0" i="0" u="none" strike="noStrike" cap="none" dirty="0">
              <a:solidFill>
                <a:schemeClr val="lt1"/>
              </a:solidFill>
              <a:latin typeface="Source Sans Pro Black"/>
              <a:ea typeface="Source Sans Pro Black"/>
              <a:cs typeface="Source Sans Pro Black"/>
              <a:sym typeface="Source Sans Pro Black"/>
            </a:endParaRPr>
          </a:p>
        </p:txBody>
      </p:sp>
      <p:sp>
        <p:nvSpPr>
          <p:cNvPr id="35" name="Title 34"/>
          <p:cNvSpPr>
            <a:spLocks noGrp="1"/>
          </p:cNvSpPr>
          <p:nvPr>
            <p:ph type="title"/>
          </p:nvPr>
        </p:nvSpPr>
        <p:spPr/>
        <p:txBody>
          <a:bodyPr>
            <a:noAutofit/>
          </a:bodyPr>
          <a:lstStyle/>
          <a:p>
            <a:pPr lvl="0"/>
            <a:r>
              <a:rPr lang="en" sz="2800" dirty="0" smtClean="0">
                <a:solidFill>
                  <a:schemeClr val="lt1"/>
                </a:solidFill>
                <a:latin typeface="Source Sans Pro Black"/>
                <a:ea typeface="Source Sans Pro Black"/>
                <a:cs typeface="Source Sans Pro Black"/>
                <a:sym typeface="Source Sans Pro Black"/>
              </a:rPr>
              <a:t>ACTIONABLES - PLEASE COMPLETE BEFORE CLASS STARTS</a:t>
            </a:r>
            <a:r>
              <a:rPr lang="en" sz="2800" b="0" i="0" u="none" strike="noStrike" cap="none" dirty="0" smtClean="0">
                <a:solidFill>
                  <a:schemeClr val="lt1"/>
                </a:solidFill>
                <a:latin typeface="Source Sans Pro Black"/>
                <a:ea typeface="Source Sans Pro Black"/>
                <a:cs typeface="Source Sans Pro Black"/>
                <a:sym typeface="Source Sans Pro Black"/>
              </a:rPr>
              <a:t/>
            </a:r>
            <a:br>
              <a:rPr lang="en" sz="2800" b="0" i="0" u="none" strike="noStrike" cap="none" dirty="0" smtClean="0">
                <a:solidFill>
                  <a:schemeClr val="lt1"/>
                </a:solidFill>
                <a:latin typeface="Source Sans Pro Black"/>
                <a:ea typeface="Source Sans Pro Black"/>
                <a:cs typeface="Source Sans Pro Black"/>
                <a:sym typeface="Source Sans Pro Black"/>
              </a:rPr>
            </a:br>
            <a:endParaRPr lang="en-US" sz="2800" dirty="0"/>
          </a:p>
        </p:txBody>
      </p:sp>
      <p:sp>
        <p:nvSpPr>
          <p:cNvPr id="46" name="Google Shape;642;p51"/>
          <p:cNvSpPr txBox="1"/>
          <p:nvPr/>
        </p:nvSpPr>
        <p:spPr>
          <a:xfrm>
            <a:off x="5178160" y="4385042"/>
            <a:ext cx="2637479"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dirty="0" smtClean="0">
                <a:solidFill>
                  <a:schemeClr val="lt1"/>
                </a:solidFill>
                <a:latin typeface="Source Sans Pro Black"/>
                <a:ea typeface="Source Sans Pro Black"/>
                <a:cs typeface="Source Sans Pro Black"/>
                <a:sym typeface="Source Sans Pro Black"/>
              </a:rPr>
              <a:t>CREATE AN ACCOUNT IN KAGGLE</a:t>
            </a:r>
            <a:endParaRPr sz="1800" b="0" i="0" u="none" strike="noStrike" cap="none" dirty="0">
              <a:solidFill>
                <a:schemeClr val="lt1"/>
              </a:solidFill>
              <a:latin typeface="Source Sans Pro Black"/>
              <a:ea typeface="Source Sans Pro Black"/>
              <a:cs typeface="Source Sans Pro Black"/>
              <a:sym typeface="Source Sans Pro Black"/>
            </a:endParaRPr>
          </a:p>
        </p:txBody>
      </p:sp>
      <p:sp>
        <p:nvSpPr>
          <p:cNvPr id="47" name="Google Shape;641;p51"/>
          <p:cNvSpPr txBox="1"/>
          <p:nvPr/>
        </p:nvSpPr>
        <p:spPr>
          <a:xfrm>
            <a:off x="4492358" y="4366339"/>
            <a:ext cx="685800" cy="554100"/>
          </a:xfrm>
          <a:prstGeom prst="rect">
            <a:avLst/>
          </a:prstGeom>
          <a:noFill/>
          <a:ln>
            <a:noFill/>
          </a:ln>
        </p:spPr>
        <p:txBody>
          <a:bodyPr spcFirstLastPara="1" wrap="square" lIns="45725" tIns="22850" rIns="45725" bIns="22850"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n-GB" sz="3300" dirty="0" smtClean="0">
                <a:solidFill>
                  <a:srgbClr val="FF822E"/>
                </a:solidFill>
                <a:latin typeface="Source Sans Pro Black"/>
                <a:ea typeface="Source Sans Pro Black"/>
                <a:cs typeface="Source Sans Pro Black"/>
                <a:sym typeface="Source Sans Pro Black"/>
              </a:rPr>
              <a:t>06</a:t>
            </a:r>
            <a:endParaRPr sz="3300" b="0" i="0" u="none" strike="noStrike" cap="none" dirty="0">
              <a:solidFill>
                <a:srgbClr val="FF822E"/>
              </a:solidFill>
              <a:latin typeface="Source Sans Pro Black"/>
              <a:ea typeface="Source Sans Pro Black"/>
              <a:cs typeface="Source Sans Pro Black"/>
              <a:sym typeface="Source Sans Pro Black"/>
            </a:endParaRPr>
          </a:p>
        </p:txBody>
      </p:sp>
    </p:spTree>
    <p:extLst>
      <p:ext uri="{BB962C8B-B14F-4D97-AF65-F5344CB8AC3E}">
        <p14:creationId xmlns:p14="http://schemas.microsoft.com/office/powerpoint/2010/main" val="210854847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going to be covered</a:t>
            </a:r>
            <a:endParaRPr lang="en-US" dirty="0"/>
          </a:p>
        </p:txBody>
      </p:sp>
      <p:sp>
        <p:nvSpPr>
          <p:cNvPr id="3" name="Content Placeholder 2"/>
          <p:cNvSpPr>
            <a:spLocks noGrp="1"/>
          </p:cNvSpPr>
          <p:nvPr>
            <p:ph idx="1"/>
          </p:nvPr>
        </p:nvSpPr>
        <p:spPr/>
        <p:txBody>
          <a:bodyPr/>
          <a:lstStyle/>
          <a:p>
            <a:r>
              <a:rPr lang="en-US" dirty="0" smtClean="0"/>
              <a:t>Data Cleaning </a:t>
            </a:r>
          </a:p>
          <a:p>
            <a:pPr marL="457200" lvl="1" indent="0">
              <a:buNone/>
            </a:pPr>
            <a:r>
              <a:rPr lang="en-US" dirty="0" smtClean="0"/>
              <a:t>-  Check if there is missing values in your data</a:t>
            </a:r>
          </a:p>
          <a:p>
            <a:pPr marL="457200" lvl="1" indent="0">
              <a:buNone/>
            </a:pPr>
            <a:r>
              <a:rPr lang="en-US" dirty="0" smtClean="0"/>
              <a:t>-  String Manipulation </a:t>
            </a:r>
          </a:p>
          <a:p>
            <a:pPr lvl="1">
              <a:buFontTx/>
              <a:buChar char="-"/>
            </a:pPr>
            <a:r>
              <a:rPr lang="en-US" dirty="0" smtClean="0"/>
              <a:t>Application of regular expression</a:t>
            </a:r>
          </a:p>
          <a:p>
            <a:pPr lvl="1">
              <a:buFontTx/>
              <a:buChar char="-"/>
            </a:pPr>
            <a:r>
              <a:rPr lang="en-US" dirty="0"/>
              <a:t>P</a:t>
            </a:r>
            <a:r>
              <a:rPr lang="en-US" dirty="0" smtClean="0"/>
              <a:t>andas </a:t>
            </a:r>
            <a:r>
              <a:rPr lang="en-US" dirty="0" err="1" smtClean="0"/>
              <a:t>groupby</a:t>
            </a:r>
            <a:endParaRPr lang="en-US" dirty="0" smtClean="0"/>
          </a:p>
          <a:p>
            <a:pPr lvl="1">
              <a:buFontTx/>
              <a:buChar char="-"/>
            </a:pPr>
            <a:r>
              <a:rPr lang="en-US" dirty="0" smtClean="0"/>
              <a:t>Creating functions, lambda function, applying functions </a:t>
            </a:r>
          </a:p>
        </p:txBody>
      </p:sp>
    </p:spTree>
    <p:extLst>
      <p:ext uri="{BB962C8B-B14F-4D97-AF65-F5344CB8AC3E}">
        <p14:creationId xmlns:p14="http://schemas.microsoft.com/office/powerpoint/2010/main" val="243274905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a:t>
            </a:r>
            <a:endParaRPr lang="en-US" dirty="0"/>
          </a:p>
        </p:txBody>
      </p:sp>
      <p:sp>
        <p:nvSpPr>
          <p:cNvPr id="3" name="Content Placeholder 2"/>
          <p:cNvSpPr>
            <a:spLocks noGrp="1"/>
          </p:cNvSpPr>
          <p:nvPr>
            <p:ph idx="1"/>
          </p:nvPr>
        </p:nvSpPr>
        <p:spPr/>
        <p:txBody>
          <a:bodyPr/>
          <a:lstStyle/>
          <a:p>
            <a:r>
              <a:rPr lang="en-US" dirty="0"/>
              <a:t>Data visualization</a:t>
            </a:r>
          </a:p>
          <a:p>
            <a:pPr lvl="1"/>
            <a:r>
              <a:rPr lang="en-US" dirty="0" smtClean="0"/>
              <a:t>Histogram </a:t>
            </a:r>
          </a:p>
          <a:p>
            <a:pPr lvl="1"/>
            <a:r>
              <a:rPr lang="en-US" dirty="0" err="1" smtClean="0"/>
              <a:t>Choropleth</a:t>
            </a:r>
            <a:r>
              <a:rPr lang="en-US" dirty="0" smtClean="0"/>
              <a:t> map</a:t>
            </a:r>
          </a:p>
          <a:p>
            <a:pPr lvl="1"/>
            <a:r>
              <a:rPr lang="en-US" dirty="0" smtClean="0"/>
              <a:t>Bar plot </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41914132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80080"/>
            <a:ext cx="8229600" cy="1143000"/>
          </a:xfrm>
        </p:spPr>
        <p:txBody>
          <a:bodyPr>
            <a:normAutofit fontScale="90000"/>
          </a:bodyPr>
          <a:lstStyle/>
          <a:p>
            <a:r>
              <a:rPr lang="en-US" dirty="0" smtClean="0"/>
              <a:t>Predicting fine particulate </a:t>
            </a:r>
            <a:r>
              <a:rPr lang="en-US" dirty="0"/>
              <a:t>matter </a:t>
            </a:r>
            <a:r>
              <a:rPr lang="en-US" dirty="0" smtClean="0"/>
              <a:t>PM 2.5 using </a:t>
            </a:r>
            <a:r>
              <a:rPr lang="en-US" dirty="0"/>
              <a:t>machine </a:t>
            </a:r>
            <a:r>
              <a:rPr lang="en-US" dirty="0" smtClean="0"/>
              <a:t>learning approach</a:t>
            </a:r>
            <a:r>
              <a:rPr lang="en-US" dirty="0"/>
              <a:t/>
            </a:r>
            <a:br>
              <a:rPr lang="en-US" dirty="0"/>
            </a:br>
            <a:endParaRPr lang="en-US" dirty="0"/>
          </a:p>
        </p:txBody>
      </p:sp>
    </p:spTree>
    <p:extLst>
      <p:ext uri="{BB962C8B-B14F-4D97-AF65-F5344CB8AC3E}">
        <p14:creationId xmlns:p14="http://schemas.microsoft.com/office/powerpoint/2010/main" val="1865030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impact</a:t>
            </a:r>
            <a:endParaRPr lang="en-US" dirty="0"/>
          </a:p>
        </p:txBody>
      </p:sp>
      <p:sp>
        <p:nvSpPr>
          <p:cNvPr id="4" name="Oval 3"/>
          <p:cNvSpPr/>
          <p:nvPr/>
        </p:nvSpPr>
        <p:spPr>
          <a:xfrm>
            <a:off x="457200" y="2038601"/>
            <a:ext cx="4066058" cy="3832125"/>
          </a:xfrm>
          <a:prstGeom prst="ellipse">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428142" y="2637960"/>
            <a:ext cx="2538065" cy="2062103"/>
          </a:xfrm>
          <a:prstGeom prst="rect">
            <a:avLst/>
          </a:prstGeom>
        </p:spPr>
        <p:txBody>
          <a:bodyPr wrap="square">
            <a:spAutoFit/>
          </a:bodyPr>
          <a:lstStyle/>
          <a:p>
            <a:r>
              <a:rPr lang="en-US" sz="3200" dirty="0"/>
              <a:t>Coronavirus </a:t>
            </a:r>
            <a:endParaRPr lang="en-US" sz="3200" dirty="0" smtClean="0"/>
          </a:p>
          <a:p>
            <a:endParaRPr lang="en-US" sz="3200" dirty="0"/>
          </a:p>
          <a:p>
            <a:r>
              <a:rPr lang="en-US" sz="3200" dirty="0" smtClean="0"/>
              <a:t>2.4 millions in one year</a:t>
            </a:r>
            <a:endParaRPr lang="en-US" sz="3200" dirty="0"/>
          </a:p>
        </p:txBody>
      </p:sp>
      <p:sp>
        <p:nvSpPr>
          <p:cNvPr id="6" name="Oval 5"/>
          <p:cNvSpPr/>
          <p:nvPr/>
        </p:nvSpPr>
        <p:spPr>
          <a:xfrm>
            <a:off x="4876986" y="1890224"/>
            <a:ext cx="3957850" cy="3832125"/>
          </a:xfrm>
          <a:prstGeom prst="ellipse">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5814134" y="3024298"/>
            <a:ext cx="2538065" cy="1569660"/>
          </a:xfrm>
          <a:prstGeom prst="rect">
            <a:avLst/>
          </a:prstGeom>
        </p:spPr>
        <p:txBody>
          <a:bodyPr wrap="square">
            <a:spAutoFit/>
          </a:bodyPr>
          <a:lstStyle/>
          <a:p>
            <a:r>
              <a:rPr lang="en-US" sz="3200" dirty="0" smtClean="0"/>
              <a:t>Air pollution </a:t>
            </a:r>
          </a:p>
          <a:p>
            <a:endParaRPr lang="en-US" sz="3200" dirty="0"/>
          </a:p>
          <a:p>
            <a:r>
              <a:rPr lang="en-US" sz="3200" dirty="0" smtClean="0"/>
              <a:t>3 million/year</a:t>
            </a:r>
          </a:p>
        </p:txBody>
      </p:sp>
    </p:spTree>
    <p:extLst>
      <p:ext uri="{BB962C8B-B14F-4D97-AF65-F5344CB8AC3E}">
        <p14:creationId xmlns:p14="http://schemas.microsoft.com/office/powerpoint/2010/main" val="410925432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PM2.5?</a:t>
            </a:r>
            <a:endParaRPr lang="en-US" dirty="0"/>
          </a:p>
        </p:txBody>
      </p:sp>
      <p:pic>
        <p:nvPicPr>
          <p:cNvPr id="4" name="Picture 3" descr="air_pollution_ed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037" y="1417639"/>
            <a:ext cx="7204512" cy="5028380"/>
          </a:xfrm>
          <a:prstGeom prst="rect">
            <a:avLst/>
          </a:prstGeom>
        </p:spPr>
      </p:pic>
    </p:spTree>
    <p:extLst>
      <p:ext uri="{BB962C8B-B14F-4D97-AF65-F5344CB8AC3E}">
        <p14:creationId xmlns:p14="http://schemas.microsoft.com/office/powerpoint/2010/main" val="148145109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7178"/>
            <a:ext cx="8229600" cy="1143000"/>
          </a:xfrm>
        </p:spPr>
        <p:txBody>
          <a:bodyPr>
            <a:noAutofit/>
          </a:bodyPr>
          <a:lstStyle/>
          <a:p>
            <a:r>
              <a:rPr lang="en-US" sz="3200" dirty="0"/>
              <a:t>Health </a:t>
            </a:r>
            <a:r>
              <a:rPr lang="en-US" sz="3200" dirty="0" smtClean="0"/>
              <a:t>Effects </a:t>
            </a:r>
            <a:r>
              <a:rPr lang="en-US" sz="3200" dirty="0"/>
              <a:t>of Particulate Matter (PM)</a:t>
            </a:r>
            <a:br>
              <a:rPr lang="en-US" sz="3200" dirty="0"/>
            </a:br>
            <a:endParaRPr lang="en-US" sz="3200" dirty="0"/>
          </a:p>
        </p:txBody>
      </p:sp>
      <p:sp>
        <p:nvSpPr>
          <p:cNvPr id="3" name="Content Placeholder 2"/>
          <p:cNvSpPr>
            <a:spLocks noGrp="1"/>
          </p:cNvSpPr>
          <p:nvPr>
            <p:ph idx="1"/>
          </p:nvPr>
        </p:nvSpPr>
        <p:spPr>
          <a:xfrm>
            <a:off x="457200" y="3901983"/>
            <a:ext cx="8229600" cy="3223375"/>
          </a:xfrm>
        </p:spPr>
        <p:txBody>
          <a:bodyPr>
            <a:normAutofit/>
          </a:bodyPr>
          <a:lstStyle/>
          <a:p>
            <a:r>
              <a:rPr lang="en-US" dirty="0" smtClean="0">
                <a:solidFill>
                  <a:schemeClr val="accent6">
                    <a:lumMod val="75000"/>
                  </a:schemeClr>
                </a:solidFill>
              </a:rPr>
              <a:t>Poor air quality 36,000 people </a:t>
            </a:r>
            <a:r>
              <a:rPr lang="en-US" dirty="0">
                <a:solidFill>
                  <a:schemeClr val="accent6">
                    <a:lumMod val="75000"/>
                  </a:schemeClr>
                </a:solidFill>
              </a:rPr>
              <a:t>per year in the </a:t>
            </a:r>
            <a:r>
              <a:rPr lang="en-US" dirty="0" smtClean="0">
                <a:solidFill>
                  <a:schemeClr val="accent6">
                    <a:lumMod val="75000"/>
                  </a:schemeClr>
                </a:solidFill>
              </a:rPr>
              <a:t>UK </a:t>
            </a:r>
            <a:r>
              <a:rPr lang="mr-IN" dirty="0" smtClean="0">
                <a:solidFill>
                  <a:schemeClr val="accent6">
                    <a:lumMod val="75000"/>
                  </a:schemeClr>
                </a:solidFill>
              </a:rPr>
              <a:t>–</a:t>
            </a:r>
            <a:r>
              <a:rPr lang="en-US" dirty="0" smtClean="0">
                <a:solidFill>
                  <a:schemeClr val="accent6">
                    <a:lumMod val="75000"/>
                  </a:schemeClr>
                </a:solidFill>
              </a:rPr>
              <a:t>that’s </a:t>
            </a:r>
            <a:r>
              <a:rPr lang="en-US" b="1" dirty="0" smtClean="0">
                <a:solidFill>
                  <a:schemeClr val="accent6">
                    <a:lumMod val="75000"/>
                  </a:schemeClr>
                </a:solidFill>
              </a:rPr>
              <a:t>7% </a:t>
            </a:r>
            <a:r>
              <a:rPr lang="en-US" dirty="0" smtClean="0">
                <a:solidFill>
                  <a:schemeClr val="accent6">
                    <a:lumMod val="75000"/>
                  </a:schemeClr>
                </a:solidFill>
              </a:rPr>
              <a:t>of total death </a:t>
            </a:r>
            <a:r>
              <a:rPr lang="mr-IN" sz="1200" dirty="0" smtClean="0">
                <a:solidFill>
                  <a:schemeClr val="accent6">
                    <a:lumMod val="75000"/>
                  </a:schemeClr>
                </a:solidFill>
              </a:rPr>
              <a:t>–</a:t>
            </a:r>
            <a:r>
              <a:rPr lang="en-US" sz="1200" dirty="0" smtClean="0">
                <a:solidFill>
                  <a:schemeClr val="accent6">
                    <a:lumMod val="75000"/>
                  </a:schemeClr>
                </a:solidFill>
              </a:rPr>
              <a:t> </a:t>
            </a:r>
            <a:r>
              <a:rPr lang="en-US" sz="1200" dirty="0" err="1" smtClean="0">
                <a:solidFill>
                  <a:schemeClr val="accent6">
                    <a:lumMod val="75000"/>
                  </a:schemeClr>
                </a:solidFill>
              </a:rPr>
              <a:t>bhf.org.uk</a:t>
            </a:r>
            <a:endParaRPr lang="en-US" sz="1200" dirty="0" smtClean="0">
              <a:solidFill>
                <a:schemeClr val="accent6">
                  <a:lumMod val="75000"/>
                </a:schemeClr>
              </a:solidFill>
            </a:endParaRPr>
          </a:p>
          <a:p>
            <a:pPr marL="0" indent="0">
              <a:buNone/>
            </a:pPr>
            <a:endParaRPr lang="en-US" sz="1200" dirty="0">
              <a:solidFill>
                <a:schemeClr val="accent6">
                  <a:lumMod val="75000"/>
                </a:schemeClr>
              </a:solidFill>
            </a:endParaRPr>
          </a:p>
          <a:p>
            <a:r>
              <a:rPr lang="en-US" dirty="0" smtClean="0"/>
              <a:t>Heart and lung disease and stroke </a:t>
            </a:r>
            <a:endParaRPr lang="en-US" dirty="0"/>
          </a:p>
        </p:txBody>
      </p:sp>
      <p:pic>
        <p:nvPicPr>
          <p:cNvPr id="5" name="Picture 4"/>
          <p:cNvPicPr>
            <a:picLocks noChangeAspect="1"/>
          </p:cNvPicPr>
          <p:nvPr/>
        </p:nvPicPr>
        <p:blipFill rotWithShape="1">
          <a:blip r:embed="rId2"/>
          <a:srcRect t="38806"/>
          <a:stretch/>
        </p:blipFill>
        <p:spPr>
          <a:xfrm>
            <a:off x="931431" y="1264379"/>
            <a:ext cx="6644469" cy="2466027"/>
          </a:xfrm>
          <a:prstGeom prst="rect">
            <a:avLst/>
          </a:prstGeom>
        </p:spPr>
      </p:pic>
    </p:spTree>
    <p:extLst>
      <p:ext uri="{BB962C8B-B14F-4D97-AF65-F5344CB8AC3E}">
        <p14:creationId xmlns:p14="http://schemas.microsoft.com/office/powerpoint/2010/main" val="256501292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7% of total death caused by air pollution</a:t>
            </a:r>
          </a:p>
          <a:p>
            <a:r>
              <a:rPr lang="en-US" dirty="0" smtClean="0"/>
              <a:t>Cardiovascular disease cost UK economy £29.1 billion</a:t>
            </a:r>
          </a:p>
          <a:p>
            <a:r>
              <a:rPr lang="en-US" dirty="0" smtClean="0"/>
              <a:t>60% of the cost accounted for CVD related health care ~ £17.5 billion pounds </a:t>
            </a:r>
            <a:endParaRPr lang="en-US" dirty="0"/>
          </a:p>
        </p:txBody>
      </p:sp>
      <p:sp>
        <p:nvSpPr>
          <p:cNvPr id="4" name="Rectangle 3"/>
          <p:cNvSpPr/>
          <p:nvPr/>
        </p:nvSpPr>
        <p:spPr>
          <a:xfrm>
            <a:off x="3221211" y="2780897"/>
            <a:ext cx="3440778" cy="307777"/>
          </a:xfrm>
          <a:prstGeom prst="rect">
            <a:avLst/>
          </a:prstGeom>
        </p:spPr>
        <p:txBody>
          <a:bodyPr wrap="none">
            <a:spAutoFit/>
          </a:bodyPr>
          <a:lstStyle/>
          <a:p>
            <a:r>
              <a:rPr lang="is-IS" sz="1400" dirty="0" smtClean="0"/>
              <a:t>Source: Heart</a:t>
            </a:r>
            <a:r>
              <a:rPr lang="is-IS" sz="1400" dirty="0"/>
              <a:t>. 2006 Oct; 92(10): 1384–1389.</a:t>
            </a:r>
            <a:endParaRPr lang="en-US" sz="1400" dirty="0"/>
          </a:p>
        </p:txBody>
      </p:sp>
    </p:spTree>
    <p:extLst>
      <p:ext uri="{BB962C8B-B14F-4D97-AF65-F5344CB8AC3E}">
        <p14:creationId xmlns:p14="http://schemas.microsoft.com/office/powerpoint/2010/main" val="404099337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PM </a:t>
            </a:r>
            <a:r>
              <a:rPr lang="en-US" dirty="0" smtClean="0"/>
              <a:t>2.5 Concentration Banding</a:t>
            </a:r>
            <a:endParaRPr lang="en-US" dirty="0"/>
          </a:p>
        </p:txBody>
      </p:sp>
      <p:pic>
        <p:nvPicPr>
          <p:cNvPr id="5" name="Picture 4" descr="Screen Shot 2021-02-16 at 7.18.28 PM.png"/>
          <p:cNvPicPr>
            <a:picLocks noChangeAspect="1"/>
          </p:cNvPicPr>
          <p:nvPr/>
        </p:nvPicPr>
        <p:blipFill rotWithShape="1">
          <a:blip r:embed="rId2">
            <a:extLst>
              <a:ext uri="{28A0092B-C50C-407E-A947-70E740481C1C}">
                <a14:useLocalDpi xmlns:a14="http://schemas.microsoft.com/office/drawing/2010/main" val="0"/>
              </a:ext>
            </a:extLst>
          </a:blip>
          <a:srcRect r="1392" b="64763"/>
          <a:stretch/>
        </p:blipFill>
        <p:spPr>
          <a:xfrm>
            <a:off x="457200" y="1553904"/>
            <a:ext cx="8010561" cy="1375890"/>
          </a:xfrm>
          <a:prstGeom prst="rect">
            <a:avLst/>
          </a:prstGeom>
        </p:spPr>
      </p:pic>
      <p:sp>
        <p:nvSpPr>
          <p:cNvPr id="3" name="Rectangle 2"/>
          <p:cNvSpPr/>
          <p:nvPr/>
        </p:nvSpPr>
        <p:spPr>
          <a:xfrm>
            <a:off x="1227602" y="5331834"/>
            <a:ext cx="4572000" cy="923330"/>
          </a:xfrm>
          <a:prstGeom prst="rect">
            <a:avLst/>
          </a:prstGeom>
        </p:spPr>
        <p:txBody>
          <a:bodyPr>
            <a:spAutoFit/>
          </a:bodyPr>
          <a:lstStyle/>
          <a:p>
            <a:r>
              <a:rPr lang="en-US" dirty="0"/>
              <a:t>Fine particulate matter (PM2.5)</a:t>
            </a:r>
          </a:p>
          <a:p>
            <a:r>
              <a:rPr lang="en-US" dirty="0"/>
              <a:t>10 μg/m3 annual mean</a:t>
            </a:r>
          </a:p>
          <a:p>
            <a:r>
              <a:rPr lang="en-US" dirty="0"/>
              <a:t>25 μg/m3 24-hour mean</a:t>
            </a:r>
          </a:p>
        </p:txBody>
      </p:sp>
      <p:pic>
        <p:nvPicPr>
          <p:cNvPr id="8" name="Picture 7" descr="Screen Shot 2021-02-25 at 6.41.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002" y="3181976"/>
            <a:ext cx="3702413" cy="2555072"/>
          </a:xfrm>
          <a:prstGeom prst="rect">
            <a:avLst/>
          </a:prstGeom>
        </p:spPr>
      </p:pic>
    </p:spTree>
    <p:extLst>
      <p:ext uri="{BB962C8B-B14F-4D97-AF65-F5344CB8AC3E}">
        <p14:creationId xmlns:p14="http://schemas.microsoft.com/office/powerpoint/2010/main" val="37284275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97178"/>
            <a:ext cx="8229600" cy="1143000"/>
          </a:xfrm>
        </p:spPr>
        <p:txBody>
          <a:bodyPr>
            <a:noAutofit/>
          </a:bodyPr>
          <a:lstStyle/>
          <a:p>
            <a:r>
              <a:rPr lang="en-US" sz="3200" dirty="0" smtClean="0"/>
              <a:t>PM</a:t>
            </a:r>
            <a:r>
              <a:rPr lang="en-US" sz="3200" dirty="0"/>
              <a:t> </a:t>
            </a:r>
            <a:r>
              <a:rPr lang="en-US" sz="3200" dirty="0" smtClean="0"/>
              <a:t>2.5</a:t>
            </a:r>
            <a:r>
              <a:rPr lang="en-US" sz="3200" dirty="0"/>
              <a:t/>
            </a:r>
            <a:br>
              <a:rPr lang="en-US" sz="3200" dirty="0"/>
            </a:br>
            <a:endParaRPr lang="en-US" sz="3200" dirty="0"/>
          </a:p>
        </p:txBody>
      </p:sp>
      <p:pic>
        <p:nvPicPr>
          <p:cNvPr id="6" name="Picture 5" descr="Screen Shot 2021-02-25 at 6.29.29 PM.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54327" y="1243844"/>
            <a:ext cx="4254184" cy="3412634"/>
          </a:xfrm>
          <a:prstGeom prst="rect">
            <a:avLst/>
          </a:prstGeom>
          <a:ln>
            <a:solidFill>
              <a:schemeClr val="tx1"/>
            </a:solidFill>
          </a:ln>
        </p:spPr>
      </p:pic>
      <p:pic>
        <p:nvPicPr>
          <p:cNvPr id="7" name="Picture 6"/>
          <p:cNvPicPr>
            <a:picLocks noChangeAspect="1"/>
          </p:cNvPicPr>
          <p:nvPr/>
        </p:nvPicPr>
        <p:blipFill>
          <a:blip r:embed="rId5"/>
          <a:stretch>
            <a:fillRect/>
          </a:stretch>
        </p:blipFill>
        <p:spPr>
          <a:xfrm>
            <a:off x="4709050" y="2453649"/>
            <a:ext cx="4356962" cy="2904641"/>
          </a:xfrm>
          <a:prstGeom prst="rect">
            <a:avLst/>
          </a:prstGeom>
          <a:ln>
            <a:solidFill>
              <a:srgbClr val="000000"/>
            </a:solidFill>
          </a:ln>
        </p:spPr>
      </p:pic>
      <p:pic>
        <p:nvPicPr>
          <p:cNvPr id="8" name="Picture 7"/>
          <p:cNvPicPr>
            <a:picLocks noChangeAspect="1"/>
          </p:cNvPicPr>
          <p:nvPr/>
        </p:nvPicPr>
        <p:blipFill>
          <a:blip r:embed="rId6"/>
          <a:stretch>
            <a:fillRect/>
          </a:stretch>
        </p:blipFill>
        <p:spPr>
          <a:xfrm>
            <a:off x="7697584" y="2453649"/>
            <a:ext cx="1368428" cy="913183"/>
          </a:xfrm>
          <a:prstGeom prst="rect">
            <a:avLst/>
          </a:prstGeom>
        </p:spPr>
      </p:pic>
    </p:spTree>
    <p:extLst>
      <p:ext uri="{BB962C8B-B14F-4D97-AF65-F5344CB8AC3E}">
        <p14:creationId xmlns:p14="http://schemas.microsoft.com/office/powerpoint/2010/main" val="178989947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a:t>
            </a:r>
            <a:endParaRPr lang="en-US" dirty="0"/>
          </a:p>
        </p:txBody>
      </p:sp>
      <p:sp>
        <p:nvSpPr>
          <p:cNvPr id="3" name="Content Placeholder 2"/>
          <p:cNvSpPr>
            <a:spLocks noGrp="1"/>
          </p:cNvSpPr>
          <p:nvPr>
            <p:ph idx="1"/>
          </p:nvPr>
        </p:nvSpPr>
        <p:spPr/>
        <p:txBody>
          <a:bodyPr>
            <a:normAutofit lnSpcReduction="10000"/>
          </a:bodyPr>
          <a:lstStyle/>
          <a:p>
            <a:r>
              <a:rPr lang="en-US" dirty="0" smtClean="0"/>
              <a:t>People who has preexisting heart and lung condition, asthma and risk of strokes including children </a:t>
            </a:r>
          </a:p>
          <a:p>
            <a:pPr lvl="1"/>
            <a:r>
              <a:rPr lang="en-US" sz="2400" dirty="0" smtClean="0"/>
              <a:t>Commuters who spend  more than</a:t>
            </a:r>
          </a:p>
          <a:p>
            <a:pPr marL="457200" lvl="1" indent="0">
              <a:buNone/>
            </a:pPr>
            <a:r>
              <a:rPr lang="en-US" sz="2400" dirty="0"/>
              <a:t> </a:t>
            </a:r>
            <a:r>
              <a:rPr lang="en-US" sz="2400" dirty="0" smtClean="0"/>
              <a:t>   2 hours commuting everyday</a:t>
            </a:r>
          </a:p>
          <a:p>
            <a:pPr lvl="1"/>
            <a:r>
              <a:rPr lang="en-US" sz="2400" dirty="0" smtClean="0"/>
              <a:t>People living in houses near major </a:t>
            </a:r>
          </a:p>
          <a:p>
            <a:pPr marL="457200" lvl="1" indent="0">
              <a:buNone/>
            </a:pPr>
            <a:r>
              <a:rPr lang="en-US" sz="2400" dirty="0" smtClean="0"/>
              <a:t>    road with frequent traffic </a:t>
            </a:r>
          </a:p>
          <a:p>
            <a:pPr lvl="1"/>
            <a:r>
              <a:rPr lang="en-US" sz="2400" dirty="0" smtClean="0"/>
              <a:t>Highway and railroad rail workers. </a:t>
            </a:r>
            <a:endParaRPr lang="en-US" sz="2400" dirty="0"/>
          </a:p>
          <a:p>
            <a:pPr lvl="1"/>
            <a:r>
              <a:rPr lang="en-US" sz="2400" dirty="0" smtClean="0"/>
              <a:t>Sales person, shop owners of open </a:t>
            </a:r>
          </a:p>
          <a:p>
            <a:pPr marL="457200" lvl="1" indent="0">
              <a:buNone/>
            </a:pPr>
            <a:r>
              <a:rPr lang="en-US" sz="2400" dirty="0"/>
              <a:t>	</a:t>
            </a:r>
            <a:r>
              <a:rPr lang="en-US" sz="2400" dirty="0" smtClean="0"/>
              <a:t>markets near major roads. </a:t>
            </a:r>
            <a:endParaRPr lang="en-US" sz="2400" dirty="0"/>
          </a:p>
        </p:txBody>
      </p:sp>
      <p:sp>
        <p:nvSpPr>
          <p:cNvPr id="5" name="Rectangle 4"/>
          <p:cNvSpPr/>
          <p:nvPr/>
        </p:nvSpPr>
        <p:spPr>
          <a:xfrm>
            <a:off x="2286000" y="2967335"/>
            <a:ext cx="4572000" cy="369332"/>
          </a:xfrm>
          <a:prstGeom prst="rect">
            <a:avLst/>
          </a:prstGeom>
        </p:spPr>
        <p:txBody>
          <a:bodyPr>
            <a:spAutoFit/>
          </a:bodyPr>
          <a:lstStyle/>
          <a:p>
            <a:endParaRPr lang="en-US" dirty="0"/>
          </a:p>
        </p:txBody>
      </p:sp>
      <p:pic>
        <p:nvPicPr>
          <p:cNvPr id="4" name="Picture 3"/>
          <p:cNvPicPr>
            <a:picLocks noChangeAspect="1"/>
          </p:cNvPicPr>
          <p:nvPr/>
        </p:nvPicPr>
        <p:blipFill>
          <a:blip r:embed="rId2"/>
          <a:stretch>
            <a:fillRect/>
          </a:stretch>
        </p:blipFill>
        <p:spPr>
          <a:xfrm>
            <a:off x="6500395" y="2729564"/>
            <a:ext cx="2186405" cy="1459038"/>
          </a:xfrm>
          <a:prstGeom prst="rect">
            <a:avLst/>
          </a:prstGeom>
        </p:spPr>
      </p:pic>
      <p:pic>
        <p:nvPicPr>
          <p:cNvPr id="7" name="Picture 6"/>
          <p:cNvPicPr>
            <a:picLocks noChangeAspect="1"/>
          </p:cNvPicPr>
          <p:nvPr/>
        </p:nvPicPr>
        <p:blipFill>
          <a:blip r:embed="rId3"/>
          <a:stretch>
            <a:fillRect/>
          </a:stretch>
        </p:blipFill>
        <p:spPr>
          <a:xfrm>
            <a:off x="6383810" y="4412863"/>
            <a:ext cx="2302990" cy="1534367"/>
          </a:xfrm>
          <a:prstGeom prst="rect">
            <a:avLst/>
          </a:prstGeom>
        </p:spPr>
      </p:pic>
    </p:spTree>
    <p:extLst>
      <p:ext uri="{BB962C8B-B14F-4D97-AF65-F5344CB8AC3E}">
        <p14:creationId xmlns:p14="http://schemas.microsoft.com/office/powerpoint/2010/main" val="34905401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 </a:t>
            </a:r>
            <a:endParaRPr lang="en-US" dirty="0"/>
          </a:p>
        </p:txBody>
      </p:sp>
      <p:sp>
        <p:nvSpPr>
          <p:cNvPr id="5" name="TextBox 4"/>
          <p:cNvSpPr txBox="1"/>
          <p:nvPr/>
        </p:nvSpPr>
        <p:spPr>
          <a:xfrm>
            <a:off x="1797997" y="6257996"/>
            <a:ext cx="3018775" cy="369332"/>
          </a:xfrm>
          <a:prstGeom prst="rect">
            <a:avLst/>
          </a:prstGeom>
          <a:noFill/>
        </p:spPr>
        <p:txBody>
          <a:bodyPr wrap="none" rtlCol="0">
            <a:spAutoFit/>
          </a:bodyPr>
          <a:lstStyle/>
          <a:p>
            <a:r>
              <a:rPr lang="en-US" dirty="0" smtClean="0"/>
              <a:t>Using Data to Predict Answers </a:t>
            </a:r>
            <a:endParaRPr lang="en-US" dirty="0"/>
          </a:p>
        </p:txBody>
      </p:sp>
      <p:sp>
        <p:nvSpPr>
          <p:cNvPr id="6" name="Oval 5"/>
          <p:cNvSpPr/>
          <p:nvPr/>
        </p:nvSpPr>
        <p:spPr>
          <a:xfrm>
            <a:off x="457200" y="1357231"/>
            <a:ext cx="8095558" cy="4949940"/>
          </a:xfrm>
          <a:prstGeom prst="ellipse">
            <a:avLst/>
          </a:prstGeom>
          <a:solidFill>
            <a:srgbClr val="2DDE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3532" y="2046584"/>
            <a:ext cx="5801863" cy="3547765"/>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3532" y="2595005"/>
            <a:ext cx="3627903" cy="2436475"/>
          </a:xfrm>
          <a:prstGeom prst="ellipse">
            <a:avLst/>
          </a:prstGeom>
          <a:solidFill>
            <a:srgbClr val="186D7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981435" y="2964771"/>
            <a:ext cx="2637479" cy="890269"/>
            <a:chOff x="3981433" y="3284927"/>
            <a:chExt cx="2637479" cy="890269"/>
          </a:xfrm>
        </p:grpSpPr>
        <p:sp>
          <p:nvSpPr>
            <p:cNvPr id="9" name="Google Shape;627;p51"/>
            <p:cNvSpPr txBox="1"/>
            <p:nvPr/>
          </p:nvSpPr>
          <p:spPr>
            <a:xfrm>
              <a:off x="3981433" y="3759696"/>
              <a:ext cx="1923357" cy="4155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200" dirty="0" smtClean="0">
                  <a:solidFill>
                    <a:srgbClr val="FFFFFF"/>
                  </a:solidFill>
                  <a:latin typeface="Source Sans Pro"/>
                  <a:ea typeface="Source Sans Pro"/>
                  <a:cs typeface="Source Sans Pro"/>
                  <a:sym typeface="Source Sans Pro"/>
                </a:rPr>
                <a:t>Algorithms that parse data , learn from it , and then apply what they’ve  learned to make informed decisions. They use human extracted features  from data and improve with experience </a:t>
              </a:r>
              <a:endParaRPr sz="1200" b="0" i="0" u="none" strike="noStrike" cap="none" dirty="0">
                <a:solidFill>
                  <a:srgbClr val="FFFFFF"/>
                </a:solidFill>
                <a:latin typeface="Source Sans Pro"/>
                <a:ea typeface="Source Sans Pro"/>
                <a:cs typeface="Source Sans Pro"/>
                <a:sym typeface="Source Sans Pro"/>
              </a:endParaRPr>
            </a:p>
          </p:txBody>
        </p:sp>
        <p:sp>
          <p:nvSpPr>
            <p:cNvPr id="10" name="Google Shape;642;p51"/>
            <p:cNvSpPr txBox="1"/>
            <p:nvPr/>
          </p:nvSpPr>
          <p:spPr>
            <a:xfrm>
              <a:off x="3981433" y="3284927"/>
              <a:ext cx="2637479"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dirty="0" smtClean="0">
                  <a:solidFill>
                    <a:srgbClr val="FFFFFF"/>
                  </a:solidFill>
                  <a:latin typeface="Source Sans Pro Black"/>
                  <a:ea typeface="Source Sans Pro Black"/>
                  <a:cs typeface="Source Sans Pro Black"/>
                  <a:sym typeface="Source Sans Pro Black"/>
                </a:rPr>
                <a:t>Machine Learning</a:t>
              </a:r>
              <a:endParaRPr sz="1800" b="0" i="0" u="none" strike="noStrike" cap="none" dirty="0">
                <a:solidFill>
                  <a:srgbClr val="FFFFFF"/>
                </a:solidFill>
                <a:latin typeface="Source Sans Pro Black"/>
                <a:ea typeface="Source Sans Pro Black"/>
                <a:cs typeface="Source Sans Pro Black"/>
                <a:sym typeface="Source Sans Pro Black"/>
              </a:endParaRPr>
            </a:p>
          </p:txBody>
        </p:sp>
      </p:grpSp>
      <p:grpSp>
        <p:nvGrpSpPr>
          <p:cNvPr id="12" name="Group 11"/>
          <p:cNvGrpSpPr/>
          <p:nvPr/>
        </p:nvGrpSpPr>
        <p:grpSpPr>
          <a:xfrm>
            <a:off x="920069" y="3066910"/>
            <a:ext cx="2902754" cy="890269"/>
            <a:chOff x="3981433" y="3284927"/>
            <a:chExt cx="2637479" cy="890269"/>
          </a:xfrm>
        </p:grpSpPr>
        <p:sp>
          <p:nvSpPr>
            <p:cNvPr id="13" name="Google Shape;627;p51"/>
            <p:cNvSpPr txBox="1"/>
            <p:nvPr/>
          </p:nvSpPr>
          <p:spPr>
            <a:xfrm>
              <a:off x="3981433" y="3759696"/>
              <a:ext cx="1923357" cy="4155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200" dirty="0" smtClean="0">
                  <a:solidFill>
                    <a:schemeClr val="bg1"/>
                  </a:solidFill>
                  <a:latin typeface="Source Sans Pro"/>
                  <a:ea typeface="Source Sans Pro"/>
                  <a:cs typeface="Source Sans Pro"/>
                  <a:sym typeface="Source Sans Pro"/>
                </a:rPr>
                <a:t>Neural Network algorithms that automatically learn the important features in the data. Able to adapt by repetitive training to uncover hidden patterns and insights</a:t>
              </a:r>
              <a:endParaRPr sz="1200" b="0" i="0" u="none" strike="noStrike" cap="none" dirty="0">
                <a:solidFill>
                  <a:schemeClr val="bg1"/>
                </a:solidFill>
                <a:latin typeface="Source Sans Pro"/>
                <a:ea typeface="Source Sans Pro"/>
                <a:cs typeface="Source Sans Pro"/>
                <a:sym typeface="Source Sans Pro"/>
              </a:endParaRPr>
            </a:p>
          </p:txBody>
        </p:sp>
        <p:sp>
          <p:nvSpPr>
            <p:cNvPr id="14" name="Google Shape;642;p51"/>
            <p:cNvSpPr txBox="1"/>
            <p:nvPr/>
          </p:nvSpPr>
          <p:spPr>
            <a:xfrm>
              <a:off x="3981433" y="3284927"/>
              <a:ext cx="2637479"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dirty="0" smtClean="0">
                  <a:solidFill>
                    <a:schemeClr val="lt1"/>
                  </a:solidFill>
                  <a:latin typeface="Source Sans Pro Black"/>
                  <a:ea typeface="Source Sans Pro Black"/>
                  <a:cs typeface="Source Sans Pro Black"/>
                  <a:sym typeface="Source Sans Pro Black"/>
                </a:rPr>
                <a:t>Deep Learning</a:t>
              </a:r>
              <a:endParaRPr sz="1800" b="0" i="0" u="none" strike="noStrike" cap="none" dirty="0">
                <a:solidFill>
                  <a:schemeClr val="lt1"/>
                </a:solidFill>
                <a:latin typeface="Source Sans Pro Black"/>
                <a:ea typeface="Source Sans Pro Black"/>
                <a:cs typeface="Source Sans Pro Black"/>
                <a:sym typeface="Source Sans Pro Black"/>
              </a:endParaRPr>
            </a:p>
          </p:txBody>
        </p:sp>
      </p:grpSp>
      <p:grpSp>
        <p:nvGrpSpPr>
          <p:cNvPr id="15" name="Group 14"/>
          <p:cNvGrpSpPr/>
          <p:nvPr/>
        </p:nvGrpSpPr>
        <p:grpSpPr>
          <a:xfrm>
            <a:off x="6360332" y="2915240"/>
            <a:ext cx="2637479" cy="890269"/>
            <a:chOff x="3981433" y="3284927"/>
            <a:chExt cx="2637479" cy="890269"/>
          </a:xfrm>
        </p:grpSpPr>
        <p:sp>
          <p:nvSpPr>
            <p:cNvPr id="16" name="Google Shape;627;p51"/>
            <p:cNvSpPr txBox="1"/>
            <p:nvPr/>
          </p:nvSpPr>
          <p:spPr>
            <a:xfrm>
              <a:off x="3981433" y="3759696"/>
              <a:ext cx="1923357" cy="4155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300" dirty="0" smtClean="0">
                  <a:solidFill>
                    <a:schemeClr val="bg1"/>
                  </a:solidFill>
                  <a:latin typeface="Source Sans Pro"/>
                  <a:ea typeface="Source Sans Pro"/>
                  <a:cs typeface="Source Sans Pro"/>
                  <a:sym typeface="Source Sans Pro"/>
                </a:rPr>
                <a:t>Algorithms that mimic the  intelligence of humans , able to resolve </a:t>
              </a:r>
              <a:r>
                <a:rPr lang="en-GB" sz="1300" dirty="0" err="1" smtClean="0">
                  <a:solidFill>
                    <a:schemeClr val="bg1"/>
                  </a:solidFill>
                  <a:latin typeface="Source Sans Pro"/>
                  <a:ea typeface="Source Sans Pro"/>
                  <a:cs typeface="Source Sans Pro"/>
                  <a:sym typeface="Source Sans Pro"/>
                </a:rPr>
                <a:t>problemsin</a:t>
              </a:r>
              <a:r>
                <a:rPr lang="en-GB" sz="1300" dirty="0" smtClean="0">
                  <a:solidFill>
                    <a:schemeClr val="bg1"/>
                  </a:solidFill>
                  <a:latin typeface="Source Sans Pro"/>
                  <a:ea typeface="Source Sans Pro"/>
                  <a:cs typeface="Source Sans Pro"/>
                  <a:sym typeface="Source Sans Pro"/>
                </a:rPr>
                <a:t> ways we consider  “smart”</a:t>
              </a:r>
              <a:r>
                <a:rPr lang="en" sz="1300" dirty="0" smtClean="0">
                  <a:solidFill>
                    <a:schemeClr val="bg1"/>
                  </a:solidFill>
                  <a:latin typeface="Source Sans Pro"/>
                  <a:ea typeface="Source Sans Pro"/>
                  <a:cs typeface="Source Sans Pro"/>
                  <a:sym typeface="Source Sans Pro"/>
                </a:rPr>
                <a:t>.</a:t>
              </a:r>
              <a:r>
                <a:rPr lang="en-GB" sz="1300" dirty="0" smtClean="0">
                  <a:solidFill>
                    <a:schemeClr val="bg1"/>
                  </a:solidFill>
                  <a:latin typeface="Source Sans Pro"/>
                  <a:ea typeface="Source Sans Pro"/>
                  <a:cs typeface="Source Sans Pro"/>
                  <a:sym typeface="Source Sans Pro"/>
                </a:rPr>
                <a:t> From the simplest to most complex algorithms. </a:t>
              </a:r>
              <a:endParaRPr sz="1300" b="0" i="0" u="none" strike="noStrike" cap="none" dirty="0">
                <a:solidFill>
                  <a:schemeClr val="bg1"/>
                </a:solidFill>
                <a:latin typeface="Source Sans Pro"/>
                <a:ea typeface="Source Sans Pro"/>
                <a:cs typeface="Source Sans Pro"/>
                <a:sym typeface="Source Sans Pro"/>
              </a:endParaRPr>
            </a:p>
          </p:txBody>
        </p:sp>
        <p:sp>
          <p:nvSpPr>
            <p:cNvPr id="17" name="Google Shape;642;p51"/>
            <p:cNvSpPr txBox="1"/>
            <p:nvPr/>
          </p:nvSpPr>
          <p:spPr>
            <a:xfrm>
              <a:off x="3981433" y="3284927"/>
              <a:ext cx="2637479" cy="323100"/>
            </a:xfrm>
            <a:prstGeom prst="rect">
              <a:avLst/>
            </a:prstGeom>
            <a:no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dirty="0" smtClean="0">
                  <a:solidFill>
                    <a:schemeClr val="lt1"/>
                  </a:solidFill>
                  <a:latin typeface="Source Sans Pro Black"/>
                  <a:ea typeface="Source Sans Pro Black"/>
                  <a:cs typeface="Source Sans Pro Black"/>
                  <a:sym typeface="Source Sans Pro Black"/>
                </a:rPr>
                <a:t>AI</a:t>
              </a:r>
              <a:endParaRPr sz="1800" b="0" i="0" u="none" strike="noStrike" cap="none" dirty="0">
                <a:solidFill>
                  <a:schemeClr val="lt1"/>
                </a:solidFill>
                <a:latin typeface="Source Sans Pro Black"/>
                <a:ea typeface="Source Sans Pro Black"/>
                <a:cs typeface="Source Sans Pro Black"/>
                <a:sym typeface="Source Sans Pro Black"/>
              </a:endParaRPr>
            </a:p>
          </p:txBody>
        </p:sp>
      </p:grpSp>
    </p:spTree>
    <p:extLst>
      <p:ext uri="{BB962C8B-B14F-4D97-AF65-F5344CB8AC3E}">
        <p14:creationId xmlns:p14="http://schemas.microsoft.com/office/powerpoint/2010/main" val="170272169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Automatic air quality monitoring station</a:t>
            </a:r>
            <a:endParaRPr lang="en-US" dirty="0"/>
          </a:p>
        </p:txBody>
      </p:sp>
      <p:sp>
        <p:nvSpPr>
          <p:cNvPr id="5" name="Rectangle 4"/>
          <p:cNvSpPr/>
          <p:nvPr/>
        </p:nvSpPr>
        <p:spPr>
          <a:xfrm>
            <a:off x="1455249" y="5505733"/>
            <a:ext cx="3531736" cy="369332"/>
          </a:xfrm>
          <a:prstGeom prst="rect">
            <a:avLst/>
          </a:prstGeom>
        </p:spPr>
        <p:txBody>
          <a:bodyPr wrap="none">
            <a:spAutoFit/>
          </a:bodyPr>
          <a:lstStyle/>
          <a:p>
            <a:r>
              <a:rPr lang="en-US" dirty="0" smtClean="0"/>
              <a:t>Source: https</a:t>
            </a:r>
            <a:r>
              <a:rPr lang="en-US" dirty="0"/>
              <a:t>://</a:t>
            </a:r>
            <a:r>
              <a:rPr lang="en-US" dirty="0" err="1"/>
              <a:t>uk-air.defra.gov.uk</a:t>
            </a:r>
            <a:r>
              <a:rPr lang="en-US" dirty="0"/>
              <a:t>/</a:t>
            </a:r>
          </a:p>
        </p:txBody>
      </p:sp>
      <p:pic>
        <p:nvPicPr>
          <p:cNvPr id="3" name="Picture 2"/>
          <p:cNvPicPr>
            <a:picLocks noChangeAspect="1"/>
          </p:cNvPicPr>
          <p:nvPr/>
        </p:nvPicPr>
        <p:blipFill>
          <a:blip r:embed="rId3"/>
          <a:stretch>
            <a:fillRect/>
          </a:stretch>
        </p:blipFill>
        <p:spPr>
          <a:xfrm>
            <a:off x="1031428" y="2055541"/>
            <a:ext cx="4013741" cy="3347309"/>
          </a:xfrm>
          <a:prstGeom prst="rect">
            <a:avLst/>
          </a:prstGeom>
        </p:spPr>
      </p:pic>
      <p:sp>
        <p:nvSpPr>
          <p:cNvPr id="7" name="TextBox 6"/>
          <p:cNvSpPr txBox="1"/>
          <p:nvPr/>
        </p:nvSpPr>
        <p:spPr>
          <a:xfrm>
            <a:off x="1682296" y="1686210"/>
            <a:ext cx="3044423" cy="369332"/>
          </a:xfrm>
          <a:prstGeom prst="rect">
            <a:avLst/>
          </a:prstGeom>
          <a:noFill/>
        </p:spPr>
        <p:txBody>
          <a:bodyPr wrap="none" rtlCol="0">
            <a:spAutoFit/>
          </a:bodyPr>
          <a:lstStyle/>
          <a:p>
            <a:r>
              <a:rPr lang="en-US" b="1" dirty="0" smtClean="0"/>
              <a:t>London North Kensington site </a:t>
            </a:r>
            <a:endParaRPr lang="en-US" b="1" dirty="0"/>
          </a:p>
        </p:txBody>
      </p:sp>
      <p:sp>
        <p:nvSpPr>
          <p:cNvPr id="8" name="Rectangle 7"/>
          <p:cNvSpPr/>
          <p:nvPr/>
        </p:nvSpPr>
        <p:spPr>
          <a:xfrm>
            <a:off x="5503668" y="2555159"/>
            <a:ext cx="2813806" cy="923330"/>
          </a:xfrm>
          <a:prstGeom prst="rect">
            <a:avLst/>
          </a:prstGeom>
        </p:spPr>
        <p:txBody>
          <a:bodyPr wrap="square">
            <a:spAutoFit/>
          </a:bodyPr>
          <a:lstStyle/>
          <a:p>
            <a:r>
              <a:rPr lang="en-US" dirty="0"/>
              <a:t>Altitude (</a:t>
            </a:r>
            <a:r>
              <a:rPr lang="en-US" dirty="0" err="1"/>
              <a:t>metres</a:t>
            </a:r>
            <a:r>
              <a:rPr lang="en-US" dirty="0"/>
              <a:t>): </a:t>
            </a:r>
            <a:r>
              <a:rPr lang="en-US" dirty="0" smtClean="0"/>
              <a:t>5</a:t>
            </a:r>
            <a:endParaRPr lang="en-US" dirty="0"/>
          </a:p>
          <a:p>
            <a:r>
              <a:rPr lang="en-US" dirty="0"/>
              <a:t>Environment Type: Urban Background</a:t>
            </a:r>
          </a:p>
        </p:txBody>
      </p:sp>
      <p:sp>
        <p:nvSpPr>
          <p:cNvPr id="9" name="TextBox 8"/>
          <p:cNvSpPr txBox="1"/>
          <p:nvPr/>
        </p:nvSpPr>
        <p:spPr>
          <a:xfrm>
            <a:off x="5315752" y="4207450"/>
            <a:ext cx="3371048" cy="646331"/>
          </a:xfrm>
          <a:prstGeom prst="rect">
            <a:avLst/>
          </a:prstGeom>
          <a:noFill/>
        </p:spPr>
        <p:txBody>
          <a:bodyPr wrap="none" rtlCol="0">
            <a:spAutoFit/>
          </a:bodyPr>
          <a:lstStyle/>
          <a:p>
            <a:r>
              <a:rPr lang="en-US" dirty="0" smtClean="0"/>
              <a:t>Hourly measured Data used from  </a:t>
            </a:r>
          </a:p>
          <a:p>
            <a:r>
              <a:rPr lang="en-US" dirty="0" smtClean="0"/>
              <a:t>1</a:t>
            </a:r>
            <a:r>
              <a:rPr lang="en-US" baseline="30000" dirty="0" smtClean="0"/>
              <a:t>st</a:t>
            </a:r>
            <a:r>
              <a:rPr lang="en-US" dirty="0" smtClean="0"/>
              <a:t> January 2020 to February 2021 </a:t>
            </a:r>
            <a:endParaRPr lang="en-US" dirty="0"/>
          </a:p>
        </p:txBody>
      </p:sp>
    </p:spTree>
    <p:extLst>
      <p:ext uri="{BB962C8B-B14F-4D97-AF65-F5344CB8AC3E}">
        <p14:creationId xmlns:p14="http://schemas.microsoft.com/office/powerpoint/2010/main" val="214109764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86;p24"/>
          <p:cNvSpPr/>
          <p:nvPr/>
        </p:nvSpPr>
        <p:spPr>
          <a:xfrm>
            <a:off x="4735996" y="1275565"/>
            <a:ext cx="3396955" cy="3726248"/>
          </a:xfrm>
          <a:prstGeom prst="roundRect">
            <a:avLst>
              <a:gd name="adj" fmla="val 5414"/>
            </a:avLst>
          </a:prstGeom>
          <a:gradFill flip="none" rotWithShape="1">
            <a:gsLst>
              <a:gs pos="0">
                <a:srgbClr val="F5DDD0"/>
              </a:gs>
              <a:gs pos="100000">
                <a:srgbClr val="D96164"/>
              </a:gs>
            </a:gsLst>
            <a:path path="circle">
              <a:fillToRect l="50000" t="50000" r="50000" b="50000"/>
            </a:path>
            <a:tileRect/>
          </a:gra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b="0" i="0" u="none" strike="noStrike" cap="none">
              <a:solidFill>
                <a:schemeClr val="lt1"/>
              </a:solidFill>
              <a:latin typeface="Source Sans Pro"/>
              <a:ea typeface="Source Sans Pro"/>
              <a:cs typeface="Source Sans Pro"/>
              <a:sym typeface="Source Sans Pro"/>
            </a:endParaRPr>
          </a:p>
        </p:txBody>
      </p:sp>
      <p:sp>
        <p:nvSpPr>
          <p:cNvPr id="10" name="Google Shape;211;p24"/>
          <p:cNvSpPr/>
          <p:nvPr/>
        </p:nvSpPr>
        <p:spPr>
          <a:xfrm>
            <a:off x="1169808" y="1299064"/>
            <a:ext cx="3484823" cy="3702749"/>
          </a:xfrm>
          <a:prstGeom prst="roundRect">
            <a:avLst>
              <a:gd name="adj" fmla="val 5414"/>
            </a:avLst>
          </a:prstGeom>
          <a:gradFill>
            <a:gsLst>
              <a:gs pos="0">
                <a:schemeClr val="accent6">
                  <a:lumMod val="20000"/>
                  <a:lumOff val="80000"/>
                </a:schemeClr>
              </a:gs>
              <a:gs pos="100000">
                <a:srgbClr val="FFD786"/>
              </a:gs>
            </a:gsLst>
            <a:path path="circle">
              <a:fillToRect l="50000" t="50000" r="50000" b="50000"/>
            </a:path>
            <a:tileRect/>
          </a:gra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b="0" i="0" u="none" strike="noStrike" cap="none">
              <a:solidFill>
                <a:schemeClr val="lt1"/>
              </a:solidFill>
              <a:latin typeface="Source Sans Pro"/>
              <a:ea typeface="Source Sans Pro"/>
              <a:cs typeface="Source Sans Pro"/>
              <a:sym typeface="Source Sans Pro"/>
            </a:endParaRPr>
          </a:p>
        </p:txBody>
      </p:sp>
      <p:sp>
        <p:nvSpPr>
          <p:cNvPr id="2" name="Title 1"/>
          <p:cNvSpPr>
            <a:spLocks noGrp="1"/>
          </p:cNvSpPr>
          <p:nvPr>
            <p:ph type="title"/>
          </p:nvPr>
        </p:nvSpPr>
        <p:spPr/>
        <p:txBody>
          <a:bodyPr/>
          <a:lstStyle/>
          <a:p>
            <a:r>
              <a:rPr lang="en-US" dirty="0" smtClean="0"/>
              <a:t>Features and Targets</a:t>
            </a:r>
            <a:endParaRPr lang="en-US" dirty="0"/>
          </a:p>
        </p:txBody>
      </p:sp>
      <p:sp>
        <p:nvSpPr>
          <p:cNvPr id="4" name="Rectangle 3"/>
          <p:cNvSpPr/>
          <p:nvPr/>
        </p:nvSpPr>
        <p:spPr>
          <a:xfrm>
            <a:off x="1327870" y="1216161"/>
            <a:ext cx="3507337" cy="3785652"/>
          </a:xfrm>
          <a:prstGeom prst="rect">
            <a:avLst/>
          </a:prstGeom>
        </p:spPr>
        <p:txBody>
          <a:bodyPr wrap="square">
            <a:spAutoFit/>
          </a:bodyPr>
          <a:lstStyle/>
          <a:p>
            <a:endParaRPr lang="en-US" sz="2000" dirty="0" smtClean="0"/>
          </a:p>
          <a:p>
            <a:pPr marL="342900" indent="-342900">
              <a:buFont typeface="+mj-lt"/>
              <a:buAutoNum type="arabicPeriod"/>
            </a:pPr>
            <a:r>
              <a:rPr lang="en-US" sz="2000" dirty="0" smtClean="0"/>
              <a:t>Ozone</a:t>
            </a:r>
            <a:endParaRPr lang="en-US" sz="2000" dirty="0" smtClean="0"/>
          </a:p>
          <a:p>
            <a:pPr marL="342900" indent="-342900">
              <a:buFont typeface="+mj-lt"/>
              <a:buAutoNum type="arabicPeriod"/>
            </a:pPr>
            <a:r>
              <a:rPr lang="en-US" sz="2000" dirty="0" smtClean="0"/>
              <a:t>Nitric </a:t>
            </a:r>
            <a:r>
              <a:rPr lang="en-US" sz="2000" dirty="0"/>
              <a:t>oxide</a:t>
            </a:r>
          </a:p>
          <a:p>
            <a:pPr marL="342900" indent="-342900">
              <a:buFont typeface="+mj-lt"/>
              <a:buAutoNum type="arabicPeriod"/>
            </a:pPr>
            <a:r>
              <a:rPr lang="en-US" sz="2000" dirty="0"/>
              <a:t>Nitrogen dioxide</a:t>
            </a:r>
          </a:p>
          <a:p>
            <a:pPr marL="342900" indent="-342900">
              <a:buFont typeface="+mj-lt"/>
              <a:buAutoNum type="arabicPeriod"/>
            </a:pPr>
            <a:r>
              <a:rPr lang="en-US" sz="2000" dirty="0"/>
              <a:t>Nitrogen oxides as nitrogen </a:t>
            </a:r>
            <a:r>
              <a:rPr lang="en-US" sz="2000" dirty="0" smtClean="0"/>
              <a:t>dioxide</a:t>
            </a:r>
          </a:p>
          <a:p>
            <a:pPr marL="342900" indent="-342900">
              <a:buFont typeface="+mj-lt"/>
              <a:buAutoNum type="arabicPeriod"/>
            </a:pPr>
            <a:r>
              <a:rPr lang="en-US" sz="2000" dirty="0" err="1"/>
              <a:t>Sulphur</a:t>
            </a:r>
            <a:r>
              <a:rPr lang="en-US" sz="2000" dirty="0"/>
              <a:t> </a:t>
            </a:r>
            <a:r>
              <a:rPr lang="en-US" sz="2000" dirty="0" smtClean="0"/>
              <a:t>dioxide</a:t>
            </a:r>
          </a:p>
          <a:p>
            <a:pPr marL="342900" indent="-342900">
              <a:buFont typeface="+mj-lt"/>
              <a:buAutoNum type="arabicPeriod"/>
            </a:pPr>
            <a:r>
              <a:rPr lang="en-US" sz="2000" dirty="0"/>
              <a:t>Carbon </a:t>
            </a:r>
            <a:r>
              <a:rPr lang="en-US" sz="2000" dirty="0" smtClean="0"/>
              <a:t>monoxide</a:t>
            </a:r>
            <a:endParaRPr lang="en-US" sz="2000" dirty="0"/>
          </a:p>
          <a:p>
            <a:pPr marL="342900" indent="-342900">
              <a:buFont typeface="+mj-lt"/>
              <a:buAutoNum type="arabicPeriod"/>
            </a:pPr>
            <a:r>
              <a:rPr lang="en-US" sz="2000" dirty="0" err="1" smtClean="0"/>
              <a:t>Modelled</a:t>
            </a:r>
            <a:r>
              <a:rPr lang="en-US" sz="2000" dirty="0" smtClean="0"/>
              <a:t> </a:t>
            </a:r>
            <a:r>
              <a:rPr lang="en-US" sz="2000" dirty="0"/>
              <a:t>Wind Direction</a:t>
            </a:r>
          </a:p>
          <a:p>
            <a:pPr marL="342900" indent="-342900">
              <a:buFont typeface="+mj-lt"/>
              <a:buAutoNum type="arabicPeriod"/>
            </a:pPr>
            <a:r>
              <a:rPr lang="en-US" sz="2000" dirty="0" err="1" smtClean="0"/>
              <a:t>Modelled</a:t>
            </a:r>
            <a:r>
              <a:rPr lang="en-US" sz="2000" dirty="0" smtClean="0"/>
              <a:t> Wind Speed</a:t>
            </a:r>
          </a:p>
          <a:p>
            <a:pPr marL="342900" indent="-342900">
              <a:buFont typeface="+mj-lt"/>
              <a:buAutoNum type="arabicPeriod"/>
            </a:pPr>
            <a:r>
              <a:rPr lang="en-US" sz="2000" dirty="0" err="1"/>
              <a:t>Modelled</a:t>
            </a:r>
            <a:r>
              <a:rPr lang="en-US" sz="2000" dirty="0"/>
              <a:t> </a:t>
            </a:r>
            <a:r>
              <a:rPr lang="en-US" sz="2000" dirty="0" smtClean="0"/>
              <a:t>Temperature</a:t>
            </a:r>
            <a:endParaRPr lang="en-US" sz="2000" dirty="0" smtClean="0"/>
          </a:p>
          <a:p>
            <a:endParaRPr lang="en-US" sz="2000" dirty="0"/>
          </a:p>
        </p:txBody>
      </p:sp>
      <p:sp>
        <p:nvSpPr>
          <p:cNvPr id="5" name="Rectangle 4"/>
          <p:cNvSpPr/>
          <p:nvPr/>
        </p:nvSpPr>
        <p:spPr>
          <a:xfrm>
            <a:off x="5006501" y="2273491"/>
            <a:ext cx="4572000" cy="1815882"/>
          </a:xfrm>
          <a:prstGeom prst="rect">
            <a:avLst/>
          </a:prstGeom>
        </p:spPr>
        <p:txBody>
          <a:bodyPr>
            <a:spAutoFit/>
          </a:bodyPr>
          <a:lstStyle/>
          <a:p>
            <a:r>
              <a:rPr lang="en-US" sz="2800" b="1" dirty="0" smtClean="0"/>
              <a:t>PM2.5 </a:t>
            </a:r>
          </a:p>
          <a:p>
            <a:r>
              <a:rPr lang="en-US" sz="2800" b="1" dirty="0" smtClean="0"/>
              <a:t>concentration Band</a:t>
            </a:r>
          </a:p>
          <a:p>
            <a:endParaRPr lang="en-US" sz="2800" b="1" dirty="0" smtClean="0"/>
          </a:p>
          <a:p>
            <a:r>
              <a:rPr lang="en-US" sz="2800" b="1" dirty="0" smtClean="0"/>
              <a:t> </a:t>
            </a:r>
            <a:endParaRPr lang="en-US" sz="2800" b="1" dirty="0" smtClean="0"/>
          </a:p>
        </p:txBody>
      </p:sp>
      <p:sp>
        <p:nvSpPr>
          <p:cNvPr id="8" name="Rectangle 7"/>
          <p:cNvSpPr/>
          <p:nvPr/>
        </p:nvSpPr>
        <p:spPr>
          <a:xfrm>
            <a:off x="1849408" y="5144438"/>
            <a:ext cx="3476004" cy="923330"/>
          </a:xfrm>
          <a:prstGeom prst="rect">
            <a:avLst/>
          </a:prstGeom>
        </p:spPr>
        <p:txBody>
          <a:bodyPr wrap="square">
            <a:spAutoFit/>
          </a:bodyPr>
          <a:lstStyle/>
          <a:p>
            <a:pPr marL="342900" indent="-342900">
              <a:buFont typeface="Arial"/>
              <a:buChar char="•"/>
            </a:pPr>
            <a:r>
              <a:rPr lang="en-US" dirty="0" smtClean="0"/>
              <a:t>Rainfall</a:t>
            </a:r>
          </a:p>
          <a:p>
            <a:pPr marL="342900" indent="-342900">
              <a:buFont typeface="Arial"/>
              <a:buChar char="•"/>
            </a:pPr>
            <a:r>
              <a:rPr lang="en-US" dirty="0" smtClean="0"/>
              <a:t>Sun Exposure</a:t>
            </a:r>
            <a:endParaRPr lang="en-US" dirty="0"/>
          </a:p>
          <a:p>
            <a:pPr marL="342900" indent="-342900">
              <a:buFont typeface="Arial"/>
              <a:buChar char="•"/>
            </a:pPr>
            <a:r>
              <a:rPr lang="en-US" dirty="0"/>
              <a:t>Relative Humidity</a:t>
            </a:r>
            <a:endParaRPr lang="en-US" dirty="0"/>
          </a:p>
        </p:txBody>
      </p:sp>
      <p:sp>
        <p:nvSpPr>
          <p:cNvPr id="13" name="Rectangle 12"/>
          <p:cNvSpPr/>
          <p:nvPr/>
        </p:nvSpPr>
        <p:spPr>
          <a:xfrm>
            <a:off x="5032962" y="3443042"/>
            <a:ext cx="2955156" cy="1200329"/>
          </a:xfrm>
          <a:prstGeom prst="rect">
            <a:avLst/>
          </a:prstGeom>
        </p:spPr>
        <p:txBody>
          <a:bodyPr wrap="square">
            <a:spAutoFit/>
          </a:bodyPr>
          <a:lstStyle/>
          <a:p>
            <a:r>
              <a:rPr lang="en-US" dirty="0" smtClean="0"/>
              <a:t>PM 2.5 &lt; 10 </a:t>
            </a:r>
            <a:r>
              <a:rPr lang="en-US" dirty="0"/>
              <a:t>μg/m</a:t>
            </a:r>
            <a:r>
              <a:rPr lang="en-US" baseline="30000" dirty="0"/>
              <a:t>-3</a:t>
            </a:r>
            <a:r>
              <a:rPr lang="en-US" dirty="0" smtClean="0"/>
              <a:t>  = low pollution, no alert </a:t>
            </a:r>
            <a:endParaRPr lang="en-US" dirty="0"/>
          </a:p>
          <a:p>
            <a:r>
              <a:rPr lang="en-US" dirty="0" smtClean="0"/>
              <a:t>PM 2.5 &gt; 10 μg/m</a:t>
            </a:r>
            <a:r>
              <a:rPr lang="en-US" baseline="30000" dirty="0" smtClean="0"/>
              <a:t>-3</a:t>
            </a:r>
            <a:r>
              <a:rPr lang="en-US" dirty="0" smtClean="0"/>
              <a:t> high pollution, alert </a:t>
            </a:r>
            <a:endParaRPr lang="en-US" dirty="0"/>
          </a:p>
        </p:txBody>
      </p:sp>
    </p:spTree>
    <p:extLst>
      <p:ext uri="{BB962C8B-B14F-4D97-AF65-F5344CB8AC3E}">
        <p14:creationId xmlns:p14="http://schemas.microsoft.com/office/powerpoint/2010/main" val="138324881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Learners trained  </a:t>
            </a:r>
            <a:endParaRPr lang="en-US" dirty="0"/>
          </a:p>
        </p:txBody>
      </p:sp>
      <p:sp>
        <p:nvSpPr>
          <p:cNvPr id="3" name="Content Placeholder 2"/>
          <p:cNvSpPr>
            <a:spLocks noGrp="1"/>
          </p:cNvSpPr>
          <p:nvPr>
            <p:ph idx="1"/>
          </p:nvPr>
        </p:nvSpPr>
        <p:spPr/>
        <p:txBody>
          <a:bodyPr/>
          <a:lstStyle/>
          <a:p>
            <a:pPr marL="0" indent="0">
              <a:buNone/>
            </a:pPr>
            <a:r>
              <a:rPr lang="en-US" sz="2400" dirty="0" smtClean="0"/>
              <a:t>0.   Logistic Regression</a:t>
            </a:r>
            <a:endParaRPr lang="en-US" sz="2400" dirty="0" smtClean="0"/>
          </a:p>
          <a:p>
            <a:pPr marL="457200" indent="-457200">
              <a:buFont typeface="+mj-lt"/>
              <a:buAutoNum type="arabicPeriod"/>
            </a:pPr>
            <a:r>
              <a:rPr lang="en-US" sz="2400" dirty="0" smtClean="0"/>
              <a:t>KNN Classifier</a:t>
            </a:r>
          </a:p>
          <a:p>
            <a:pPr marL="457200" indent="-457200">
              <a:buFont typeface="+mj-lt"/>
              <a:buAutoNum type="arabicPeriod"/>
            </a:pPr>
            <a:r>
              <a:rPr lang="en-US" sz="2400" dirty="0" smtClean="0"/>
              <a:t>Linear Support Vector</a:t>
            </a:r>
          </a:p>
          <a:p>
            <a:pPr marL="457200" indent="-457200">
              <a:buAutoNum type="arabicPeriod" startAt="3"/>
            </a:pPr>
            <a:r>
              <a:rPr lang="en-US" sz="2400" dirty="0" smtClean="0"/>
              <a:t>RBF Support Vector </a:t>
            </a:r>
          </a:p>
          <a:p>
            <a:pPr marL="457200" indent="-457200">
              <a:buAutoNum type="arabicPeriod" startAt="3"/>
            </a:pPr>
            <a:r>
              <a:rPr lang="en-US" sz="2400" dirty="0" smtClean="0"/>
              <a:t>Radom Forest</a:t>
            </a:r>
            <a:endParaRPr lang="en-US" dirty="0" smtClean="0"/>
          </a:p>
          <a:p>
            <a:endParaRPr lang="en-US" dirty="0"/>
          </a:p>
        </p:txBody>
      </p:sp>
      <p:pic>
        <p:nvPicPr>
          <p:cNvPr id="4" name="Picture 3" descr="Screen Shot 2021-02-25 at 5.31.11 PM.png"/>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852" t="5694" r="5153" b="6205"/>
          <a:stretch/>
        </p:blipFill>
        <p:spPr>
          <a:xfrm>
            <a:off x="3688512" y="1600201"/>
            <a:ext cx="5209968" cy="3628735"/>
          </a:xfrm>
          <a:prstGeom prst="rect">
            <a:avLst/>
          </a:prstGeom>
        </p:spPr>
      </p:pic>
    </p:spTree>
    <p:extLst>
      <p:ext uri="{BB962C8B-B14F-4D97-AF65-F5344CB8AC3E}">
        <p14:creationId xmlns:p14="http://schemas.microsoft.com/office/powerpoint/2010/main" val="3502141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Hyperparameter</a:t>
            </a:r>
            <a:r>
              <a:rPr lang="en-US" dirty="0" smtClean="0"/>
              <a:t> </a:t>
            </a:r>
            <a:r>
              <a:rPr lang="en-US" dirty="0" err="1" smtClean="0"/>
              <a:t>Optimzation</a:t>
            </a:r>
            <a:endParaRPr lang="en-US" dirty="0"/>
          </a:p>
        </p:txBody>
      </p:sp>
      <p:sp>
        <p:nvSpPr>
          <p:cNvPr id="3" name="Content Placeholder 2"/>
          <p:cNvSpPr>
            <a:spLocks noGrp="1"/>
          </p:cNvSpPr>
          <p:nvPr>
            <p:ph idx="1"/>
          </p:nvPr>
        </p:nvSpPr>
        <p:spPr/>
        <p:txBody>
          <a:bodyPr/>
          <a:lstStyle/>
          <a:p>
            <a:r>
              <a:rPr lang="en-US" dirty="0" smtClean="0"/>
              <a:t>I used </a:t>
            </a:r>
            <a:r>
              <a:rPr lang="en-US" dirty="0" err="1" smtClean="0"/>
              <a:t>GridsearchCV</a:t>
            </a:r>
            <a:r>
              <a:rPr lang="en-US" dirty="0" smtClean="0"/>
              <a:t> with 4 fold cross validation</a:t>
            </a:r>
            <a:endParaRPr lang="en-US" dirty="0"/>
          </a:p>
        </p:txBody>
      </p:sp>
    </p:spTree>
    <p:extLst>
      <p:ext uri="{BB962C8B-B14F-4D97-AF65-F5344CB8AC3E}">
        <p14:creationId xmlns:p14="http://schemas.microsoft.com/office/powerpoint/2010/main" val="424699771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Ranking</a:t>
            </a:r>
            <a:endParaRPr lang="en-US" dirty="0"/>
          </a:p>
        </p:txBody>
      </p:sp>
      <p:pic>
        <p:nvPicPr>
          <p:cNvPr id="6" name="Picture 5" descr="Screen Shot 2021-02-25 at 5.50.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890" y="1696856"/>
            <a:ext cx="4476772" cy="319355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71389942"/>
              </p:ext>
            </p:extLst>
          </p:nvPr>
        </p:nvGraphicFramePr>
        <p:xfrm>
          <a:off x="152733" y="1980310"/>
          <a:ext cx="4181127" cy="3649980"/>
        </p:xfrm>
        <a:graphic>
          <a:graphicData uri="http://schemas.openxmlformats.org/drawingml/2006/table">
            <a:tbl>
              <a:tblPr/>
              <a:tblGrid>
                <a:gridCol w="401993"/>
                <a:gridCol w="2704125"/>
                <a:gridCol w="1075009"/>
              </a:tblGrid>
              <a:tr h="292100">
                <a:tc gridSpan="2">
                  <a:txBody>
                    <a:bodyPr/>
                    <a:lstStyle/>
                    <a:p>
                      <a:pPr algn="l" fontAlgn="ctr"/>
                      <a:r>
                        <a:rPr lang="en-US" sz="1800" b="1" i="0" u="none" strike="noStrike" dirty="0">
                          <a:solidFill>
                            <a:srgbClr val="000000"/>
                          </a:solidFill>
                          <a:effectLst/>
                          <a:latin typeface="Calibri"/>
                        </a:rPr>
                        <a:t>Feature ranking:</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200" b="0" i="0" u="none" strike="noStrike">
                        <a:solidFill>
                          <a:srgbClr val="000000"/>
                        </a:solidFill>
                        <a:effectLst/>
                        <a:latin typeface="Calibri"/>
                      </a:endParaRP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317500">
                <a:tc>
                  <a:txBody>
                    <a:bodyPr/>
                    <a:lstStyle/>
                    <a:p>
                      <a:pPr algn="l" fontAlgn="ctr"/>
                      <a:r>
                        <a:rPr lang="en-US" sz="1600" b="0" i="0" u="none" strike="noStrike">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dirty="0">
                          <a:solidFill>
                            <a:srgbClr val="333333"/>
                          </a:solidFill>
                          <a:effectLst/>
                          <a:latin typeface="Monaco"/>
                        </a:rPr>
                        <a:t>Nitrogen dioxide </a:t>
                      </a:r>
                    </a:p>
                  </a:txBody>
                  <a:tcPr marL="12700" marR="12700" marT="1270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nb-NO" sz="1600" b="0" i="0" u="none" strike="noStrike" dirty="0">
                          <a:solidFill>
                            <a:srgbClr val="000000"/>
                          </a:solidFill>
                          <a:effectLst/>
                          <a:latin typeface="Calibri"/>
                        </a:rPr>
                        <a:t>0.153</a:t>
                      </a:r>
                    </a:p>
                  </a:txBody>
                  <a:tcPr marL="12700"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317500">
                <a:tc>
                  <a:txBody>
                    <a:bodyPr/>
                    <a:lstStyle/>
                    <a:p>
                      <a:pPr algn="l" fontAlgn="ctr"/>
                      <a:r>
                        <a:rPr lang="is-IS" sz="1600" b="0" i="0" u="none" strike="noStrike">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600" b="0" i="0" u="none" strike="noStrike">
                          <a:solidFill>
                            <a:srgbClr val="333333"/>
                          </a:solidFill>
                          <a:effectLst/>
                          <a:latin typeface="Monaco"/>
                        </a:rPr>
                        <a:t>Ozone</a:t>
                      </a:r>
                    </a:p>
                  </a:txBody>
                  <a:tcPr marL="12700" marR="12700" marT="12700" marB="0" anchor="b">
                    <a:lnL>
                      <a:noFill/>
                    </a:lnL>
                    <a:lnR>
                      <a:noFill/>
                    </a:lnR>
                    <a:lnT>
                      <a:noFill/>
                    </a:lnT>
                    <a:lnB>
                      <a:noFill/>
                    </a:lnB>
                  </a:tcPr>
                </a:tc>
                <a:tc>
                  <a:txBody>
                    <a:bodyPr/>
                    <a:lstStyle/>
                    <a:p>
                      <a:pPr algn="l" fontAlgn="b"/>
                      <a:r>
                        <a:rPr lang="nb-NO" sz="1600" b="0" i="0" u="none" strike="noStrike" dirty="0">
                          <a:solidFill>
                            <a:srgbClr val="000000"/>
                          </a:solidFill>
                          <a:effectLst/>
                          <a:latin typeface="Calibri"/>
                        </a:rPr>
                        <a:t>0.151</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635000">
                <a:tc>
                  <a:txBody>
                    <a:bodyPr/>
                    <a:lstStyle/>
                    <a:p>
                      <a:pPr algn="l" fontAlgn="ctr"/>
                      <a:r>
                        <a:rPr lang="en-US" sz="16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600" b="0" i="0" u="none" strike="noStrike" dirty="0">
                          <a:solidFill>
                            <a:srgbClr val="333333"/>
                          </a:solidFill>
                          <a:effectLst/>
                          <a:latin typeface="Monaco"/>
                        </a:rPr>
                        <a:t>Nitrogen oxides as nitrogen dioxide </a:t>
                      </a:r>
                    </a:p>
                  </a:txBody>
                  <a:tcPr marL="12700" marR="12700" marT="12700" marB="0" anchor="b">
                    <a:lnL>
                      <a:noFill/>
                    </a:lnL>
                    <a:lnR>
                      <a:noFill/>
                    </a:lnR>
                    <a:lnT>
                      <a:noFill/>
                    </a:lnT>
                    <a:lnB>
                      <a:noFill/>
                    </a:lnB>
                  </a:tcPr>
                </a:tc>
                <a:tc>
                  <a:txBody>
                    <a:bodyPr/>
                    <a:lstStyle/>
                    <a:p>
                      <a:pPr algn="l" fontAlgn="b"/>
                      <a:r>
                        <a:rPr lang="nb-NO" sz="1600" b="0" i="0" u="none" strike="noStrike">
                          <a:solidFill>
                            <a:srgbClr val="000000"/>
                          </a:solidFill>
                          <a:effectLst/>
                          <a:latin typeface="Calibri"/>
                        </a:rPr>
                        <a:t>0.141</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17500">
                <a:tc>
                  <a:txBody>
                    <a:bodyPr/>
                    <a:lstStyle/>
                    <a:p>
                      <a:pPr algn="l" fontAlgn="ctr"/>
                      <a:r>
                        <a:rPr lang="en-US" sz="1600" b="0" i="0" u="none" strike="noStrike">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600" b="0" i="0" u="none" strike="noStrike" dirty="0" err="1">
                          <a:solidFill>
                            <a:srgbClr val="333333"/>
                          </a:solidFill>
                          <a:effectLst/>
                          <a:latin typeface="Monaco"/>
                        </a:rPr>
                        <a:t>Modelled</a:t>
                      </a:r>
                      <a:r>
                        <a:rPr lang="en-US" sz="1600" b="0" i="0" u="none" strike="noStrike" dirty="0">
                          <a:solidFill>
                            <a:srgbClr val="333333"/>
                          </a:solidFill>
                          <a:effectLst/>
                          <a:latin typeface="Monaco"/>
                        </a:rPr>
                        <a:t> Wind Direction </a:t>
                      </a:r>
                    </a:p>
                  </a:txBody>
                  <a:tcPr marL="12700" marR="12700" marT="12700" marB="0" anchor="b">
                    <a:lnL>
                      <a:noFill/>
                    </a:lnL>
                    <a:lnR>
                      <a:noFill/>
                    </a:lnR>
                    <a:lnT>
                      <a:noFill/>
                    </a:lnT>
                    <a:lnB>
                      <a:noFill/>
                    </a:lnB>
                  </a:tcPr>
                </a:tc>
                <a:tc>
                  <a:txBody>
                    <a:bodyPr/>
                    <a:lstStyle/>
                    <a:p>
                      <a:pPr algn="l" fontAlgn="b"/>
                      <a:r>
                        <a:rPr lang="tr-TR" sz="1600" b="0" i="0" u="none" strike="noStrike" dirty="0">
                          <a:solidFill>
                            <a:srgbClr val="000000"/>
                          </a:solidFill>
                          <a:effectLst/>
                          <a:latin typeface="Calibri"/>
                        </a:rPr>
                        <a:t>0.124</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17500">
                <a:tc>
                  <a:txBody>
                    <a:bodyPr/>
                    <a:lstStyle/>
                    <a:p>
                      <a:pPr algn="l" fontAlgn="ctr"/>
                      <a:r>
                        <a:rPr lang="en-US" sz="1600" b="0" i="0" u="none" strike="noStrike">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600" b="0" i="0" u="none" strike="noStrike" dirty="0">
                          <a:solidFill>
                            <a:srgbClr val="333333"/>
                          </a:solidFill>
                          <a:effectLst/>
                          <a:latin typeface="Monaco"/>
                        </a:rPr>
                        <a:t>Carbon monoxide </a:t>
                      </a:r>
                    </a:p>
                  </a:txBody>
                  <a:tcPr marL="12700" marR="12700" marT="12700" marB="0" anchor="b">
                    <a:lnL>
                      <a:noFill/>
                    </a:lnL>
                    <a:lnR>
                      <a:noFill/>
                    </a:lnR>
                    <a:lnT>
                      <a:noFill/>
                    </a:lnT>
                    <a:lnB>
                      <a:noFill/>
                    </a:lnB>
                  </a:tcPr>
                </a:tc>
                <a:tc>
                  <a:txBody>
                    <a:bodyPr/>
                    <a:lstStyle/>
                    <a:p>
                      <a:pPr algn="l" fontAlgn="b"/>
                      <a:r>
                        <a:rPr lang="hr-HR" sz="1600" b="0" i="0" u="none" strike="noStrike" dirty="0">
                          <a:solidFill>
                            <a:srgbClr val="000000"/>
                          </a:solidFill>
                          <a:effectLst/>
                          <a:latin typeface="Calibri"/>
                        </a:rPr>
                        <a:t>0.098</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17500">
                <a:tc>
                  <a:txBody>
                    <a:bodyPr/>
                    <a:lstStyle/>
                    <a:p>
                      <a:pPr algn="l" fontAlgn="ctr"/>
                      <a:r>
                        <a:rPr lang="en-US" sz="16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600" b="0" i="0" u="none" strike="noStrike" dirty="0">
                          <a:solidFill>
                            <a:srgbClr val="333333"/>
                          </a:solidFill>
                          <a:effectLst/>
                          <a:latin typeface="Monaco"/>
                        </a:rPr>
                        <a:t>Nitric oxide</a:t>
                      </a:r>
                    </a:p>
                  </a:txBody>
                  <a:tcPr marL="12700" marR="12700" marT="12700" marB="0" anchor="b">
                    <a:lnL>
                      <a:noFill/>
                    </a:lnL>
                    <a:lnR>
                      <a:noFill/>
                    </a:lnR>
                    <a:lnT>
                      <a:noFill/>
                    </a:lnT>
                    <a:lnB>
                      <a:noFill/>
                    </a:lnB>
                  </a:tcPr>
                </a:tc>
                <a:tc>
                  <a:txBody>
                    <a:bodyPr/>
                    <a:lstStyle/>
                    <a:p>
                      <a:pPr algn="l" fontAlgn="b"/>
                      <a:r>
                        <a:rPr lang="hr-HR" sz="1600" b="0" i="0" u="none" strike="noStrike" dirty="0">
                          <a:solidFill>
                            <a:srgbClr val="000000"/>
                          </a:solidFill>
                          <a:effectLst/>
                          <a:latin typeface="Calibri"/>
                        </a:rPr>
                        <a:t>0.097</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17500">
                <a:tc>
                  <a:txBody>
                    <a:bodyPr/>
                    <a:lstStyle/>
                    <a:p>
                      <a:pPr algn="l" fontAlgn="ctr"/>
                      <a:r>
                        <a:rPr lang="en-US" sz="16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600" b="0" i="0" u="none" strike="noStrike">
                          <a:solidFill>
                            <a:srgbClr val="333333"/>
                          </a:solidFill>
                          <a:effectLst/>
                          <a:latin typeface="Monaco"/>
                        </a:rPr>
                        <a:t>Modelled Temperature </a:t>
                      </a:r>
                    </a:p>
                  </a:txBody>
                  <a:tcPr marL="12700" marR="12700" marT="12700" marB="0" anchor="b">
                    <a:lnL>
                      <a:noFill/>
                    </a:lnL>
                    <a:lnR>
                      <a:noFill/>
                    </a:lnR>
                    <a:lnT>
                      <a:noFill/>
                    </a:lnT>
                    <a:lnB>
                      <a:noFill/>
                    </a:lnB>
                  </a:tcPr>
                </a:tc>
                <a:tc>
                  <a:txBody>
                    <a:bodyPr/>
                    <a:lstStyle/>
                    <a:p>
                      <a:pPr algn="l" fontAlgn="b"/>
                      <a:r>
                        <a:rPr lang="hr-HR" sz="1600" b="0" i="0" u="none" strike="noStrike" dirty="0">
                          <a:solidFill>
                            <a:srgbClr val="000000"/>
                          </a:solidFill>
                          <a:effectLst/>
                          <a:latin typeface="Calibri"/>
                        </a:rPr>
                        <a:t>0.092</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17500">
                <a:tc>
                  <a:txBody>
                    <a:bodyPr/>
                    <a:lstStyle/>
                    <a:p>
                      <a:pPr algn="l" fontAlgn="ctr"/>
                      <a:r>
                        <a:rPr lang="en-US" sz="16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600" b="0" i="0" u="none" strike="noStrike">
                          <a:solidFill>
                            <a:srgbClr val="333333"/>
                          </a:solidFill>
                          <a:effectLst/>
                          <a:latin typeface="Monaco"/>
                        </a:rPr>
                        <a:t>Modelled Wind Speed</a:t>
                      </a:r>
                    </a:p>
                  </a:txBody>
                  <a:tcPr marL="12700" marR="12700" marT="12700" marB="0" anchor="b">
                    <a:lnL>
                      <a:noFill/>
                    </a:lnL>
                    <a:lnR>
                      <a:noFill/>
                    </a:lnR>
                    <a:lnT>
                      <a:noFill/>
                    </a:lnT>
                    <a:lnB>
                      <a:noFill/>
                    </a:lnB>
                  </a:tcPr>
                </a:tc>
                <a:tc>
                  <a:txBody>
                    <a:bodyPr/>
                    <a:lstStyle/>
                    <a:p>
                      <a:pPr algn="l" fontAlgn="b"/>
                      <a:r>
                        <a:rPr lang="hr-HR" sz="1600" b="0" i="0" u="none" strike="noStrike">
                          <a:solidFill>
                            <a:srgbClr val="000000"/>
                          </a:solidFill>
                          <a:effectLst/>
                          <a:latin typeface="Calibri"/>
                        </a:rPr>
                        <a:t>0.077</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17500">
                <a:tc>
                  <a:txBody>
                    <a:bodyPr/>
                    <a:lstStyle/>
                    <a:p>
                      <a:pPr algn="l" fontAlgn="ctr"/>
                      <a:r>
                        <a:rPr lang="en-US" sz="1600" b="0" i="0" u="none" strike="noStrike" dirty="0">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err="1">
                          <a:solidFill>
                            <a:srgbClr val="333333"/>
                          </a:solidFill>
                          <a:effectLst/>
                          <a:latin typeface="Monaco"/>
                        </a:rPr>
                        <a:t>Sulphur</a:t>
                      </a:r>
                      <a:r>
                        <a:rPr lang="en-US" sz="1600" b="0" i="0" u="none" strike="noStrike" dirty="0">
                          <a:solidFill>
                            <a:srgbClr val="333333"/>
                          </a:solidFill>
                          <a:effectLst/>
                          <a:latin typeface="Monaco"/>
                        </a:rPr>
                        <a:t> dioxide</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is-IS" sz="1600" b="0" i="0" u="none" strike="noStrike" dirty="0">
                          <a:solidFill>
                            <a:srgbClr val="000000"/>
                          </a:solidFill>
                          <a:effectLst/>
                          <a:latin typeface="Calibri"/>
                        </a:rPr>
                        <a:t>0.067</a:t>
                      </a: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7701543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Random Forest Model Performance</a:t>
            </a:r>
            <a:endParaRPr lang="en-US" dirty="0"/>
          </a:p>
        </p:txBody>
      </p:sp>
      <p:sp>
        <p:nvSpPr>
          <p:cNvPr id="6" name="Google Shape;214;p24"/>
          <p:cNvSpPr txBox="1"/>
          <p:nvPr/>
        </p:nvSpPr>
        <p:spPr>
          <a:xfrm>
            <a:off x="1916678" y="3266451"/>
            <a:ext cx="1568905" cy="605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dirty="0">
              <a:latin typeface="Source Sans Pro Black"/>
              <a:ea typeface="Source Sans Pro Black"/>
              <a:cs typeface="Source Sans Pro Black"/>
              <a:sym typeface="Source Sans Pro Black"/>
            </a:endParaRPr>
          </a:p>
        </p:txBody>
      </p:sp>
      <p:sp>
        <p:nvSpPr>
          <p:cNvPr id="8" name="Google Shape;212;p24"/>
          <p:cNvSpPr/>
          <p:nvPr/>
        </p:nvSpPr>
        <p:spPr>
          <a:xfrm>
            <a:off x="1771424" y="1898178"/>
            <a:ext cx="4801783" cy="4015405"/>
          </a:xfrm>
          <a:prstGeom prst="roundRect">
            <a:avLst>
              <a:gd name="adj" fmla="val 5414"/>
            </a:avLst>
          </a:prstGeom>
          <a:gradFill>
            <a:gsLst>
              <a:gs pos="0">
                <a:schemeClr val="accent6">
                  <a:lumMod val="20000"/>
                  <a:lumOff val="80000"/>
                </a:schemeClr>
              </a:gs>
              <a:gs pos="100000">
                <a:srgbClr val="FFD786"/>
              </a:gs>
            </a:gsLst>
            <a:path path="circle">
              <a:fillToRect l="50000" t="50000" r="50000" b="50000"/>
            </a:path>
            <a:tileRect/>
          </a:gradFill>
          <a:ln>
            <a:noFill/>
          </a:ln>
        </p:spPr>
        <p:txBody>
          <a:bodyPr spcFirstLastPara="1" wrap="square" lIns="45725" tIns="22850" rIns="45725" bIns="22850" anchor="ctr" anchorCtr="0">
            <a:noAutofit/>
          </a:bodyPr>
          <a:lstStyle/>
          <a:p>
            <a:pPr algn="ctr">
              <a:buClr>
                <a:srgbClr val="000000"/>
              </a:buClr>
              <a:buSzPts val="1400"/>
              <a:buFont typeface="Arial"/>
              <a:buNone/>
            </a:pPr>
            <a:endParaRPr sz="1400" dirty="0">
              <a:solidFill>
                <a:schemeClr val="lt1"/>
              </a:solidFill>
              <a:latin typeface="Source Sans Pro"/>
              <a:ea typeface="Source Sans Pro"/>
              <a:cs typeface="Source Sans Pro"/>
              <a:sym typeface="Source Sans Pro"/>
            </a:endParaRPr>
          </a:p>
        </p:txBody>
      </p:sp>
      <p:graphicFrame>
        <p:nvGraphicFramePr>
          <p:cNvPr id="9" name="Table 8"/>
          <p:cNvGraphicFramePr>
            <a:graphicFrameLocks noGrp="1"/>
          </p:cNvGraphicFramePr>
          <p:nvPr>
            <p:extLst>
              <p:ext uri="{D42A27DB-BD31-4B8C-83A1-F6EECF244321}">
                <p14:modId xmlns:p14="http://schemas.microsoft.com/office/powerpoint/2010/main" val="621037169"/>
              </p:ext>
            </p:extLst>
          </p:nvPr>
        </p:nvGraphicFramePr>
        <p:xfrm>
          <a:off x="1771423" y="1922161"/>
          <a:ext cx="4801784" cy="3991422"/>
        </p:xfrm>
        <a:graphic>
          <a:graphicData uri="http://schemas.openxmlformats.org/drawingml/2006/table">
            <a:tbl>
              <a:tblPr firstRow="1" bandRow="1">
                <a:tableStyleId>{2D5ABB26-0587-4C30-8999-92F81FD0307C}</a:tableStyleId>
              </a:tblPr>
              <a:tblGrid>
                <a:gridCol w="1200446"/>
                <a:gridCol w="1200446"/>
                <a:gridCol w="1200446"/>
                <a:gridCol w="1200446"/>
              </a:tblGrid>
              <a:tr h="1132555">
                <a:tc>
                  <a:txBody>
                    <a:bodyPr/>
                    <a:lstStyle/>
                    <a:p>
                      <a:pPr algn="ctr"/>
                      <a:r>
                        <a:rPr lang="en-US" sz="1900" dirty="0" smtClean="0"/>
                        <a:t>N=118</a:t>
                      </a:r>
                      <a:endParaRPr lang="en-US" sz="1900" dirty="0"/>
                    </a:p>
                  </a:txBody>
                  <a:tcPr anchor="ctr">
                    <a:lnL w="9525" cap="flat" cmpd="sng" algn="ctr">
                      <a:no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b="1" dirty="0" smtClean="0"/>
                        <a:t>Predicted</a:t>
                      </a:r>
                      <a:r>
                        <a:rPr lang="en-US" sz="1900" b="1" baseline="0" dirty="0" smtClean="0"/>
                        <a:t> </a:t>
                      </a:r>
                    </a:p>
                    <a:p>
                      <a:pPr algn="ctr"/>
                      <a:r>
                        <a:rPr lang="en-US" sz="1900" b="1" baseline="0" dirty="0" smtClean="0"/>
                        <a:t>No</a:t>
                      </a:r>
                      <a:endParaRPr lang="en-US" sz="1900" b="1" dirty="0"/>
                    </a:p>
                  </a:txBody>
                  <a:tcPr anchor="ct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b="1" dirty="0" smtClean="0"/>
                        <a:t>Predicted</a:t>
                      </a:r>
                    </a:p>
                    <a:p>
                      <a:pPr algn="ctr"/>
                      <a:r>
                        <a:rPr lang="en-US" sz="1900" b="1" dirty="0" smtClean="0"/>
                        <a:t>Yes</a:t>
                      </a:r>
                      <a:endParaRPr lang="en-US" sz="1900" b="1" dirty="0"/>
                    </a:p>
                  </a:txBody>
                  <a:tcPr anchor="ct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All</a:t>
                      </a:r>
                      <a:endParaRPr lang="en-US" sz="1900" dirty="0"/>
                    </a:p>
                  </a:txBody>
                  <a:tcPr anchor="ctr">
                    <a:lnL w="9525" cap="flat" cmpd="sng" algn="ctr">
                      <a:solidFill>
                        <a:scrgbClr r="0" g="0" b="0"/>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rgbClr r="0" g="0" b="0"/>
                      </a:solidFill>
                      <a:prstDash val="solid"/>
                      <a:round/>
                      <a:headEnd type="none" w="med" len="med"/>
                      <a:tailEnd type="none" w="med" len="med"/>
                    </a:lnB>
                  </a:tcPr>
                </a:tc>
              </a:tr>
              <a:tr h="944880">
                <a:tc>
                  <a:txBody>
                    <a:bodyPr/>
                    <a:lstStyle/>
                    <a:p>
                      <a:pPr algn="ctr"/>
                      <a:r>
                        <a:rPr lang="en-US" sz="1900" b="1" dirty="0" smtClean="0"/>
                        <a:t>True</a:t>
                      </a:r>
                      <a:r>
                        <a:rPr lang="en-US" sz="1900" b="1" baseline="0" dirty="0" smtClean="0"/>
                        <a:t> Negative (NO)</a:t>
                      </a:r>
                      <a:endParaRPr lang="en-US" sz="1900" b="1"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TN = </a:t>
                      </a:r>
                      <a:r>
                        <a:rPr lang="en-US" sz="1900" dirty="0" smtClean="0"/>
                        <a:t>208</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FP = </a:t>
                      </a:r>
                      <a:r>
                        <a:rPr lang="en-US" sz="1900" dirty="0" smtClean="0"/>
                        <a:t>129</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337</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r>
              <a:tr h="914400">
                <a:tc>
                  <a:txBody>
                    <a:bodyPr/>
                    <a:lstStyle/>
                    <a:p>
                      <a:pPr algn="ctr"/>
                      <a:r>
                        <a:rPr lang="en-US" sz="1900" b="1" dirty="0" smtClean="0"/>
                        <a:t>True</a:t>
                      </a:r>
                      <a:r>
                        <a:rPr lang="en-US" sz="1900" b="1" baseline="0" dirty="0" smtClean="0"/>
                        <a:t> </a:t>
                      </a:r>
                    </a:p>
                    <a:p>
                      <a:pPr algn="ctr"/>
                      <a:r>
                        <a:rPr lang="en-US" sz="1900" b="1" baseline="0" dirty="0" smtClean="0"/>
                        <a:t>Positive (Yes)</a:t>
                      </a:r>
                      <a:endParaRPr lang="en-US" sz="1900" b="1"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FN = </a:t>
                      </a:r>
                      <a:r>
                        <a:rPr lang="en-US" sz="1900" dirty="0" smtClean="0"/>
                        <a:t>51</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TP = </a:t>
                      </a:r>
                      <a:r>
                        <a:rPr lang="en-US" sz="1900" dirty="0" smtClean="0"/>
                        <a:t>1257</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1308</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r>
              <a:tr h="938627">
                <a:tc>
                  <a:txBody>
                    <a:bodyPr/>
                    <a:lstStyle/>
                    <a:p>
                      <a:pPr algn="ctr"/>
                      <a:r>
                        <a:rPr lang="en-US" sz="1900" dirty="0" smtClean="0"/>
                        <a:t>All</a:t>
                      </a:r>
                      <a:endParaRPr lang="en-US" sz="1900" dirty="0"/>
                    </a:p>
                  </a:txBody>
                  <a:tcPr anchor="ctr">
                    <a:lnL w="9525" cap="flat" cmpd="sng" algn="ctr">
                      <a:no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a:r>
                        <a:rPr lang="en-US" sz="1900" dirty="0" smtClean="0"/>
                        <a:t>259</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r>
                        <a:rPr lang="en-US" sz="1900" dirty="0" smtClean="0"/>
                        <a:t>1386</a:t>
                      </a:r>
                      <a:endParaRPr lang="en-US" sz="19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pPr algn="ctr"/>
                      <a:endParaRPr lang="en-US" sz="1900" dirty="0"/>
                    </a:p>
                  </a:txBody>
                  <a:tcPr>
                    <a:lnL w="9525" cap="flat" cmpd="sng" algn="ctr">
                      <a:solidFill>
                        <a:scrgbClr r="0" g="0" b="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1662077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Random Forest Model Performance</a:t>
            </a:r>
            <a:endParaRPr lang="en-US" dirty="0"/>
          </a:p>
        </p:txBody>
      </p:sp>
      <p:pic>
        <p:nvPicPr>
          <p:cNvPr id="5" name="Picture 4" descr="Screen Shot 2021-02-25 at 5.49.51 PM.png"/>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56514" y="2023033"/>
            <a:ext cx="4216552" cy="2878523"/>
          </a:xfrm>
          <a:prstGeom prst="rect">
            <a:avLst/>
          </a:prstGeom>
          <a:ln>
            <a:solidFill>
              <a:srgbClr val="000000"/>
            </a:solidFill>
          </a:ln>
        </p:spPr>
      </p:pic>
      <p:sp>
        <p:nvSpPr>
          <p:cNvPr id="3" name="TextBox 2"/>
          <p:cNvSpPr txBox="1"/>
          <p:nvPr/>
        </p:nvSpPr>
        <p:spPr>
          <a:xfrm>
            <a:off x="1827129" y="1515025"/>
            <a:ext cx="1471940" cy="369332"/>
          </a:xfrm>
          <a:prstGeom prst="rect">
            <a:avLst/>
          </a:prstGeom>
          <a:noFill/>
        </p:spPr>
        <p:txBody>
          <a:bodyPr wrap="none" rtlCol="0">
            <a:spAutoFit/>
          </a:bodyPr>
          <a:lstStyle/>
          <a:p>
            <a:r>
              <a:rPr lang="en-US" dirty="0" smtClean="0"/>
              <a:t>Validation set </a:t>
            </a:r>
            <a:endParaRPr lang="en-US" dirty="0"/>
          </a:p>
        </p:txBody>
      </p:sp>
      <p:pic>
        <p:nvPicPr>
          <p:cNvPr id="4" name="Picture 3" descr="Screen Shot 2021-02-25 at 6.45.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379" y="2023033"/>
            <a:ext cx="4136216" cy="2878523"/>
          </a:xfrm>
          <a:prstGeom prst="rect">
            <a:avLst/>
          </a:prstGeom>
          <a:ln>
            <a:solidFill>
              <a:srgbClr val="000000"/>
            </a:solidFill>
          </a:ln>
        </p:spPr>
      </p:pic>
      <p:sp>
        <p:nvSpPr>
          <p:cNvPr id="6" name="TextBox 5"/>
          <p:cNvSpPr txBox="1"/>
          <p:nvPr/>
        </p:nvSpPr>
        <p:spPr>
          <a:xfrm>
            <a:off x="6313389" y="1533745"/>
            <a:ext cx="915635" cy="369332"/>
          </a:xfrm>
          <a:prstGeom prst="rect">
            <a:avLst/>
          </a:prstGeom>
          <a:noFill/>
        </p:spPr>
        <p:txBody>
          <a:bodyPr wrap="none" rtlCol="0">
            <a:spAutoFit/>
          </a:bodyPr>
          <a:lstStyle/>
          <a:p>
            <a:r>
              <a:rPr lang="en-US" dirty="0" smtClean="0"/>
              <a:t>Test set </a:t>
            </a:r>
            <a:endParaRPr lang="en-US" dirty="0"/>
          </a:p>
        </p:txBody>
      </p:sp>
    </p:spTree>
    <p:extLst>
      <p:ext uri="{BB962C8B-B14F-4D97-AF65-F5344CB8AC3E}">
        <p14:creationId xmlns:p14="http://schemas.microsoft.com/office/powerpoint/2010/main" val="187179409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66609"/>
            <a:ext cx="8229600" cy="1143000"/>
          </a:xfrm>
        </p:spPr>
        <p:txBody>
          <a:bodyPr>
            <a:normAutofit fontScale="90000"/>
          </a:bodyPr>
          <a:lstStyle/>
          <a:p>
            <a:r>
              <a:rPr lang="en-US" dirty="0" smtClean="0"/>
              <a:t>How success is going to be measured?</a:t>
            </a:r>
            <a:endParaRPr lang="en-US" dirty="0"/>
          </a:p>
        </p:txBody>
      </p:sp>
    </p:spTree>
    <p:extLst>
      <p:ext uri="{BB962C8B-B14F-4D97-AF65-F5344CB8AC3E}">
        <p14:creationId xmlns:p14="http://schemas.microsoft.com/office/powerpoint/2010/main" val="254897346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Health and Environmental Effects of Particulate Matter (PM)</a:t>
            </a:r>
            <a:br>
              <a:rPr lang="en-US" dirty="0"/>
            </a:b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Health </a:t>
            </a:r>
            <a:r>
              <a:rPr lang="en-US" dirty="0"/>
              <a:t>Effects</a:t>
            </a:r>
          </a:p>
          <a:p>
            <a:r>
              <a:rPr lang="en-US" dirty="0"/>
              <a:t>The size of particles is directly linked to their potential for causing health problems. Small particles less than 10 micrometers in diameter pose the greatest problems, because they can get deep into your lungs, and some may even get into your bloodstream.</a:t>
            </a:r>
          </a:p>
          <a:p>
            <a:endParaRPr lang="en-US" dirty="0"/>
          </a:p>
          <a:p>
            <a:r>
              <a:rPr lang="en-US" dirty="0"/>
              <a:t>Exposure to such particles can affect both your lungs and your heart. Numerous scientific studies have linked particle pollution exposure to a variety of problems, including:</a:t>
            </a:r>
          </a:p>
          <a:p>
            <a:pPr lvl="1"/>
            <a:r>
              <a:rPr lang="en-US" dirty="0" smtClean="0"/>
              <a:t>premature </a:t>
            </a:r>
            <a:r>
              <a:rPr lang="en-US" dirty="0"/>
              <a:t>death in people with heart or lung </a:t>
            </a:r>
            <a:r>
              <a:rPr lang="en-US" dirty="0" smtClean="0"/>
              <a:t>disease, cardiovascular disease</a:t>
            </a:r>
            <a:endParaRPr lang="en-US" dirty="0"/>
          </a:p>
          <a:p>
            <a:pPr lvl="1"/>
            <a:r>
              <a:rPr lang="en-US" dirty="0"/>
              <a:t>nonfatal heart </a:t>
            </a:r>
            <a:r>
              <a:rPr lang="en-US" dirty="0" smtClean="0"/>
              <a:t>attacks, </a:t>
            </a:r>
            <a:endParaRPr lang="en-US" dirty="0"/>
          </a:p>
          <a:p>
            <a:pPr lvl="1"/>
            <a:r>
              <a:rPr lang="en-US" dirty="0"/>
              <a:t>irregular heartbeat</a:t>
            </a:r>
          </a:p>
          <a:p>
            <a:pPr lvl="1"/>
            <a:r>
              <a:rPr lang="en-US" dirty="0"/>
              <a:t>aggravated asthma</a:t>
            </a:r>
          </a:p>
          <a:p>
            <a:pPr lvl="1"/>
            <a:r>
              <a:rPr lang="en-US" dirty="0"/>
              <a:t>decreased lung function</a:t>
            </a:r>
          </a:p>
          <a:p>
            <a:pPr lvl="1"/>
            <a:r>
              <a:rPr lang="en-US" dirty="0"/>
              <a:t>increased respiratory symptoms, such as irritation of the airways, coughing or difficulty breathing</a:t>
            </a:r>
            <a:r>
              <a:rPr lang="en-US" dirty="0" smtClean="0"/>
              <a:t>.</a:t>
            </a:r>
          </a:p>
          <a:p>
            <a:pPr lvl="1"/>
            <a:endParaRPr lang="en-US" dirty="0"/>
          </a:p>
          <a:p>
            <a:pPr lvl="1"/>
            <a:endParaRPr lang="en-US" dirty="0"/>
          </a:p>
          <a:p>
            <a:endParaRPr lang="en-US" dirty="0"/>
          </a:p>
        </p:txBody>
      </p:sp>
      <p:sp>
        <p:nvSpPr>
          <p:cNvPr id="4" name="Content Placeholder 2"/>
          <p:cNvSpPr txBox="1">
            <a:spLocks/>
          </p:cNvSpPr>
          <p:nvPr/>
        </p:nvSpPr>
        <p:spPr>
          <a:xfrm>
            <a:off x="609600" y="4355700"/>
            <a:ext cx="7389659" cy="1922864"/>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rgbClr val="186674"/>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186674"/>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186674"/>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186674"/>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186674"/>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Professional air purifier companies such as dyson, Blueair , Philips. </a:t>
            </a:r>
          </a:p>
          <a:p>
            <a:r>
              <a:rPr lang="en-US" smtClean="0"/>
              <a:t>Large cities in third world countries, which don</a:t>
            </a:r>
            <a:r>
              <a:rPr lang="mr-IN" smtClean="0"/>
              <a:t>’</a:t>
            </a:r>
            <a:r>
              <a:rPr lang="en-US" smtClean="0"/>
              <a:t>t have the air quality measuring stations.</a:t>
            </a:r>
          </a:p>
          <a:p>
            <a:endParaRPr lang="en-US" smtClean="0"/>
          </a:p>
          <a:p>
            <a:r>
              <a:rPr lang="en-US" smtClean="0"/>
              <a:t>Children and adults with chronic obstructive pulmonary disease (COPD), pneumonia, myocardial infarction (MI), lung cancer, and heart failure (HF) and risk of stroke. They can  check predicted air quality in the dashboard </a:t>
            </a:r>
          </a:p>
          <a:p>
            <a:endParaRPr lang="en-US" dirty="0"/>
          </a:p>
        </p:txBody>
      </p:sp>
    </p:spTree>
    <p:extLst>
      <p:ext uri="{BB962C8B-B14F-4D97-AF65-F5344CB8AC3E}">
        <p14:creationId xmlns:p14="http://schemas.microsoft.com/office/powerpoint/2010/main" val="25472519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sp>
        <p:nvSpPr>
          <p:cNvPr id="4" name="Rectangle 3"/>
          <p:cNvSpPr/>
          <p:nvPr/>
        </p:nvSpPr>
        <p:spPr>
          <a:xfrm>
            <a:off x="602032" y="1417639"/>
            <a:ext cx="8084768" cy="4893647"/>
          </a:xfrm>
          <a:prstGeom prst="rect">
            <a:avLst/>
          </a:prstGeom>
        </p:spPr>
        <p:txBody>
          <a:bodyPr wrap="square">
            <a:spAutoFit/>
          </a:bodyPr>
          <a:lstStyle/>
          <a:p>
            <a:r>
              <a:rPr lang="en-US" sz="2400" dirty="0"/>
              <a:t>A machine learning algorithm is one which is able to learn from data to increase it's performance at some task.</a:t>
            </a:r>
          </a:p>
          <a:p>
            <a:endParaRPr lang="en-US" sz="2400" dirty="0"/>
          </a:p>
          <a:p>
            <a:r>
              <a:rPr lang="en-US" sz="2400" dirty="0"/>
              <a:t>"A computer program is said to learn </a:t>
            </a:r>
            <a:endParaRPr lang="en-US" sz="2400" dirty="0" smtClean="0"/>
          </a:p>
          <a:p>
            <a:endParaRPr lang="en-US" sz="2400" dirty="0" smtClean="0"/>
          </a:p>
          <a:p>
            <a:r>
              <a:rPr lang="en-US" sz="2400" dirty="0" smtClean="0"/>
              <a:t>from</a:t>
            </a:r>
            <a:r>
              <a:rPr lang="en-US" sz="2400" dirty="0" smtClean="0">
                <a:solidFill>
                  <a:srgbClr val="186674"/>
                </a:solidFill>
              </a:rPr>
              <a:t> </a:t>
            </a:r>
            <a:r>
              <a:rPr lang="en-US" sz="2400" dirty="0">
                <a:solidFill>
                  <a:srgbClr val="186674"/>
                </a:solidFill>
              </a:rPr>
              <a:t>experience </a:t>
            </a:r>
            <a:r>
              <a:rPr lang="en-US" sz="2400" dirty="0" smtClean="0">
                <a:solidFill>
                  <a:srgbClr val="186674"/>
                </a:solidFill>
              </a:rPr>
              <a:t> </a:t>
            </a:r>
          </a:p>
          <a:p>
            <a:endParaRPr lang="en-US" sz="2400" dirty="0" smtClean="0"/>
          </a:p>
          <a:p>
            <a:r>
              <a:rPr lang="en-US" sz="2400" dirty="0" smtClean="0"/>
              <a:t>with </a:t>
            </a:r>
            <a:r>
              <a:rPr lang="en-US" sz="2400" dirty="0"/>
              <a:t>respect to some class of </a:t>
            </a:r>
            <a:r>
              <a:rPr lang="en-US" sz="2400" dirty="0">
                <a:solidFill>
                  <a:srgbClr val="D96164"/>
                </a:solidFill>
              </a:rPr>
              <a:t>tasks </a:t>
            </a:r>
            <a:endParaRPr lang="en-US" sz="2400" dirty="0" smtClean="0">
              <a:solidFill>
                <a:srgbClr val="D96164"/>
              </a:solidFill>
            </a:endParaRPr>
          </a:p>
          <a:p>
            <a:endParaRPr lang="en-US" sz="2400" dirty="0" smtClean="0"/>
          </a:p>
          <a:p>
            <a:r>
              <a:rPr lang="en-US" sz="2400" dirty="0" smtClean="0"/>
              <a:t>and </a:t>
            </a:r>
            <a:r>
              <a:rPr lang="en-US" sz="2400" dirty="0">
                <a:solidFill>
                  <a:srgbClr val="23A3BC"/>
                </a:solidFill>
              </a:rPr>
              <a:t>performance measure </a:t>
            </a:r>
            <a:endParaRPr lang="en-US" sz="2400" dirty="0" smtClean="0">
              <a:solidFill>
                <a:srgbClr val="23A3BC"/>
              </a:solidFill>
            </a:endParaRPr>
          </a:p>
          <a:p>
            <a:endParaRPr lang="en-US" sz="2400" dirty="0" smtClean="0"/>
          </a:p>
          <a:p>
            <a:r>
              <a:rPr lang="en-US" sz="2400" dirty="0" smtClean="0"/>
              <a:t>if </a:t>
            </a:r>
            <a:r>
              <a:rPr lang="en-US" sz="2400" dirty="0"/>
              <a:t>its performance at tasks in T, as measured by P, improves with experience E." - Tom Mitchell</a:t>
            </a:r>
          </a:p>
        </p:txBody>
      </p:sp>
      <p:sp>
        <p:nvSpPr>
          <p:cNvPr id="5" name="Oval 4"/>
          <p:cNvSpPr/>
          <p:nvPr/>
        </p:nvSpPr>
        <p:spPr>
          <a:xfrm>
            <a:off x="3108769" y="3115613"/>
            <a:ext cx="801735" cy="735235"/>
          </a:xfrm>
          <a:prstGeom prst="ellipse">
            <a:avLst/>
          </a:prstGeom>
          <a:solidFill>
            <a:srgbClr val="1866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E</a:t>
            </a:r>
          </a:p>
        </p:txBody>
      </p:sp>
      <p:sp>
        <p:nvSpPr>
          <p:cNvPr id="6" name="Oval 5"/>
          <p:cNvSpPr/>
          <p:nvPr/>
        </p:nvSpPr>
        <p:spPr>
          <a:xfrm>
            <a:off x="5181209" y="3828567"/>
            <a:ext cx="801735" cy="735235"/>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T</a:t>
            </a:r>
            <a:endParaRPr lang="en-US" sz="4000" dirty="0"/>
          </a:p>
        </p:txBody>
      </p:sp>
      <p:sp>
        <p:nvSpPr>
          <p:cNvPr id="7" name="Oval 6"/>
          <p:cNvSpPr/>
          <p:nvPr/>
        </p:nvSpPr>
        <p:spPr>
          <a:xfrm>
            <a:off x="4123020" y="4563801"/>
            <a:ext cx="801735" cy="735235"/>
          </a:xfrm>
          <a:prstGeom prst="ellipse">
            <a:avLst/>
          </a:prstGeom>
          <a:solidFill>
            <a:srgbClr val="2DDE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P</a:t>
            </a:r>
          </a:p>
        </p:txBody>
      </p:sp>
    </p:spTree>
    <p:extLst>
      <p:ext uri="{BB962C8B-B14F-4D97-AF65-F5344CB8AC3E}">
        <p14:creationId xmlns:p14="http://schemas.microsoft.com/office/powerpoint/2010/main" val="6524091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APPLICATIONS</a:t>
            </a:r>
            <a:endParaRPr lang="en-US" dirty="0">
              <a:solidFill>
                <a:srgbClr val="FFFFFF"/>
              </a:solidFill>
            </a:endParaRPr>
          </a:p>
        </p:txBody>
      </p:sp>
      <p:pic>
        <p:nvPicPr>
          <p:cNvPr id="4" name="Picture 3"/>
          <p:cNvPicPr>
            <a:picLocks noChangeAspect="1"/>
          </p:cNvPicPr>
          <p:nvPr/>
        </p:nvPicPr>
        <p:blipFill>
          <a:blip r:embed="rId2"/>
          <a:stretch>
            <a:fillRect/>
          </a:stretch>
        </p:blipFill>
        <p:spPr>
          <a:xfrm>
            <a:off x="813204" y="536279"/>
            <a:ext cx="7073900" cy="6032500"/>
          </a:xfrm>
          <a:prstGeom prst="rect">
            <a:avLst/>
          </a:prstGeom>
        </p:spPr>
      </p:pic>
    </p:spTree>
    <p:extLst>
      <p:ext uri="{BB962C8B-B14F-4D97-AF65-F5344CB8AC3E}">
        <p14:creationId xmlns:p14="http://schemas.microsoft.com/office/powerpoint/2010/main" val="38671840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Machine Learning Applications</a:t>
            </a:r>
            <a:endParaRPr lang="en-US" dirty="0"/>
          </a:p>
        </p:txBody>
      </p:sp>
      <p:sp>
        <p:nvSpPr>
          <p:cNvPr id="3" name="Content Placeholder 2"/>
          <p:cNvSpPr>
            <a:spLocks noGrp="1"/>
          </p:cNvSpPr>
          <p:nvPr>
            <p:ph idx="1"/>
          </p:nvPr>
        </p:nvSpPr>
        <p:spPr/>
        <p:txBody>
          <a:bodyPr>
            <a:normAutofit/>
          </a:bodyPr>
          <a:lstStyle/>
          <a:p>
            <a:r>
              <a:rPr lang="en-US" dirty="0" smtClean="0"/>
              <a:t>Health Care  </a:t>
            </a:r>
          </a:p>
          <a:p>
            <a:pPr lvl="1"/>
            <a:r>
              <a:rPr lang="en-US" dirty="0" smtClean="0"/>
              <a:t>Diagnosis and disease identification</a:t>
            </a:r>
          </a:p>
          <a:p>
            <a:pPr lvl="1"/>
            <a:r>
              <a:rPr lang="en-US" dirty="0" smtClean="0"/>
              <a:t>Medical imaging diagnostics</a:t>
            </a:r>
          </a:p>
          <a:p>
            <a:pPr lvl="1"/>
            <a:r>
              <a:rPr lang="en-US" dirty="0"/>
              <a:t> </a:t>
            </a:r>
            <a:r>
              <a:rPr lang="en-US" dirty="0" smtClean="0"/>
              <a:t>New drug discovery  </a:t>
            </a:r>
          </a:p>
          <a:p>
            <a:r>
              <a:rPr lang="en-US" dirty="0" smtClean="0"/>
              <a:t>Consumer Goods </a:t>
            </a:r>
            <a:r>
              <a:rPr lang="en-US" sz="1800" dirty="0" smtClean="0"/>
              <a:t>Speech recognition</a:t>
            </a:r>
          </a:p>
          <a:p>
            <a:r>
              <a:rPr lang="en-US" dirty="0" smtClean="0"/>
              <a:t>Banking and Finance</a:t>
            </a:r>
          </a:p>
          <a:p>
            <a:r>
              <a:rPr lang="en-US" dirty="0" smtClean="0"/>
              <a:t>E- commerce website</a:t>
            </a:r>
          </a:p>
          <a:p>
            <a:endParaRPr lang="en-US" dirty="0"/>
          </a:p>
        </p:txBody>
      </p:sp>
      <p:pic>
        <p:nvPicPr>
          <p:cNvPr id="8" name="Picture 7"/>
          <p:cNvPicPr>
            <a:picLocks noChangeAspect="1"/>
          </p:cNvPicPr>
          <p:nvPr/>
        </p:nvPicPr>
        <p:blipFill>
          <a:blip r:embed="rId3"/>
          <a:stretch>
            <a:fillRect/>
          </a:stretch>
        </p:blipFill>
        <p:spPr>
          <a:xfrm>
            <a:off x="7012933" y="2924753"/>
            <a:ext cx="1840985" cy="563660"/>
          </a:xfrm>
          <a:prstGeom prst="rect">
            <a:avLst/>
          </a:prstGeom>
        </p:spPr>
      </p:pic>
      <p:pic>
        <p:nvPicPr>
          <p:cNvPr id="9" name="Picture 8"/>
          <p:cNvPicPr>
            <a:picLocks noChangeAspect="1"/>
          </p:cNvPicPr>
          <p:nvPr/>
        </p:nvPicPr>
        <p:blipFill>
          <a:blip r:embed="rId4"/>
          <a:stretch>
            <a:fillRect/>
          </a:stretch>
        </p:blipFill>
        <p:spPr>
          <a:xfrm>
            <a:off x="7616952" y="1747257"/>
            <a:ext cx="696339" cy="696339"/>
          </a:xfrm>
          <a:prstGeom prst="rect">
            <a:avLst/>
          </a:prstGeom>
        </p:spPr>
      </p:pic>
      <p:pic>
        <p:nvPicPr>
          <p:cNvPr id="4" name="Picture 3"/>
          <p:cNvPicPr>
            <a:picLocks noChangeAspect="1"/>
          </p:cNvPicPr>
          <p:nvPr/>
        </p:nvPicPr>
        <p:blipFill>
          <a:blip r:embed="rId5"/>
          <a:stretch>
            <a:fillRect/>
          </a:stretch>
        </p:blipFill>
        <p:spPr>
          <a:xfrm>
            <a:off x="5546060" y="3975679"/>
            <a:ext cx="3500456" cy="1750228"/>
          </a:xfrm>
          <a:prstGeom prst="rect">
            <a:avLst/>
          </a:prstGeom>
        </p:spPr>
      </p:pic>
    </p:spTree>
    <p:extLst>
      <p:ext uri="{BB962C8B-B14F-4D97-AF65-F5344CB8AC3E}">
        <p14:creationId xmlns:p14="http://schemas.microsoft.com/office/powerpoint/2010/main" val="157521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23738</TotalTime>
  <Words>2141</Words>
  <Application>Microsoft Macintosh PowerPoint</Application>
  <PresentationFormat>On-screen Show (4:3)</PresentationFormat>
  <Paragraphs>528</Paragraphs>
  <Slides>68</Slides>
  <Notes>14</Notes>
  <HiddenSlides>0</HiddenSlides>
  <MMClips>1</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Introduction to Machine learning </vt:lpstr>
      <vt:lpstr>Introduction about me </vt:lpstr>
      <vt:lpstr>L</vt:lpstr>
      <vt:lpstr>Intro..</vt:lpstr>
      <vt:lpstr>ACTIONABLES - PLEASE COMPLETE BEFORE CLASS STARTS </vt:lpstr>
      <vt:lpstr>What is Machine Learning? </vt:lpstr>
      <vt:lpstr>What is Machine Learning</vt:lpstr>
      <vt:lpstr>APPLICATIONS</vt:lpstr>
      <vt:lpstr>Machine Learning Applications</vt:lpstr>
      <vt:lpstr>Data Science Methodology</vt:lpstr>
      <vt:lpstr>Data Science Methodology</vt:lpstr>
      <vt:lpstr>Data Science Methodology</vt:lpstr>
      <vt:lpstr>Data Science Methodology</vt:lpstr>
      <vt:lpstr>Data Science Methodology</vt:lpstr>
      <vt:lpstr>The general framework for  ML algorithms </vt:lpstr>
      <vt:lpstr>Types of Machine Learning Problems</vt:lpstr>
      <vt:lpstr>Types of Machine Learning Problems</vt:lpstr>
      <vt:lpstr>Types of Regression Model</vt:lpstr>
      <vt:lpstr>The Linear Regression model</vt:lpstr>
      <vt:lpstr>PowerPoint Presentation</vt:lpstr>
      <vt:lpstr>Linear Regression predicts weighted, shifted combinations of the features</vt:lpstr>
      <vt:lpstr>Example - Data</vt:lpstr>
      <vt:lpstr>Example - Model</vt:lpstr>
      <vt:lpstr>Evaluation : The performance criterion for linear regression </vt:lpstr>
      <vt:lpstr>Optimization - Strategy to improve performance</vt:lpstr>
      <vt:lpstr>PowerPoint Presentation</vt:lpstr>
      <vt:lpstr>Useful Pandas  Commands</vt:lpstr>
      <vt:lpstr>Build the Model</vt:lpstr>
      <vt:lpstr>Scikit learn </vt:lpstr>
      <vt:lpstr>Linear Regression</vt:lpstr>
      <vt:lpstr>Linear Regression</vt:lpstr>
      <vt:lpstr>Regression Algorithm</vt:lpstr>
      <vt:lpstr>Data Preparation for modeling</vt:lpstr>
      <vt:lpstr>Model Evaluation </vt:lpstr>
      <vt:lpstr>Machine learning courses </vt:lpstr>
      <vt:lpstr>Upcoming Courses </vt:lpstr>
      <vt:lpstr>Pandas for Data Analysis</vt:lpstr>
      <vt:lpstr>Upcoming Courses </vt:lpstr>
      <vt:lpstr>Pandas for Data Analysis</vt:lpstr>
      <vt:lpstr>Feature Engineering </vt:lpstr>
      <vt:lpstr>PowerPoint Presentation</vt:lpstr>
      <vt:lpstr>PowerPoint Presentation</vt:lpstr>
      <vt:lpstr>Courses </vt:lpstr>
      <vt:lpstr>PowerPoint Presentation</vt:lpstr>
      <vt:lpstr>Courses </vt:lpstr>
      <vt:lpstr>Courses </vt:lpstr>
      <vt:lpstr>Courses </vt:lpstr>
      <vt:lpstr>PowerPoint Presentation</vt:lpstr>
      <vt:lpstr>Data preparation and visualization</vt:lpstr>
      <vt:lpstr>What is going to be covered</vt:lpstr>
      <vt:lpstr>Learning Outcome</vt:lpstr>
      <vt:lpstr>Predicting fine particulate matter PM 2.5 using machine learning approach </vt:lpstr>
      <vt:lpstr>The impact</vt:lpstr>
      <vt:lpstr>What is PM2.5?</vt:lpstr>
      <vt:lpstr>Health Effects of Particulate Matter (PM) </vt:lpstr>
      <vt:lpstr>PowerPoint Presentation</vt:lpstr>
      <vt:lpstr>PM 2.5 Concentration Banding</vt:lpstr>
      <vt:lpstr>PM 2.5 </vt:lpstr>
      <vt:lpstr>Stakeholders</vt:lpstr>
      <vt:lpstr>Data:  Automatic air quality monitoring station</vt:lpstr>
      <vt:lpstr>Features and Targets</vt:lpstr>
      <vt:lpstr>Learners trained  </vt:lpstr>
      <vt:lpstr>Hyperparameter Optimzation</vt:lpstr>
      <vt:lpstr>Feature Ranking</vt:lpstr>
      <vt:lpstr>Random Forest Model Performance</vt:lpstr>
      <vt:lpstr>Random Forest Model Performance</vt:lpstr>
      <vt:lpstr>How success is going to be measured?</vt:lpstr>
      <vt:lpstr>Health and Environmental Effects of Particulate Matter (PM) </vt:lpstr>
    </vt:vector>
  </TitlesOfParts>
  <Company>ou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dc:title>
  <dc:creator>Suraiya Zabeen</dc:creator>
  <cp:lastModifiedBy>Suraiya Zabeen</cp:lastModifiedBy>
  <cp:revision>115</cp:revision>
  <dcterms:created xsi:type="dcterms:W3CDTF">2020-11-26T13:28:01Z</dcterms:created>
  <dcterms:modified xsi:type="dcterms:W3CDTF">2021-02-25T21:19:46Z</dcterms:modified>
</cp:coreProperties>
</file>